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83" r:id="rId5"/>
    <p:sldId id="259" r:id="rId6"/>
    <p:sldId id="276" r:id="rId7"/>
    <p:sldId id="279" r:id="rId8"/>
    <p:sldId id="284" r:id="rId9"/>
    <p:sldId id="278" r:id="rId10"/>
    <p:sldId id="281" r:id="rId11"/>
    <p:sldId id="280" r:id="rId12"/>
    <p:sldId id="282" r:id="rId13"/>
    <p:sldId id="266" r:id="rId14"/>
    <p:sldId id="293" r:id="rId15"/>
    <p:sldId id="267" r:id="rId16"/>
    <p:sldId id="260" r:id="rId17"/>
    <p:sldId id="268" r:id="rId18"/>
    <p:sldId id="294" r:id="rId19"/>
    <p:sldId id="289" r:id="rId20"/>
    <p:sldId id="290" r:id="rId21"/>
    <p:sldId id="261" r:id="rId22"/>
    <p:sldId id="271" r:id="rId23"/>
    <p:sldId id="292" r:id="rId24"/>
    <p:sldId id="296" r:id="rId25"/>
    <p:sldId id="263" r:id="rId26"/>
    <p:sldId id="270" r:id="rId27"/>
    <p:sldId id="272" r:id="rId28"/>
    <p:sldId id="295" r:id="rId29"/>
    <p:sldId id="297" r:id="rId30"/>
    <p:sldId id="285" r:id="rId31"/>
    <p:sldId id="274" r:id="rId32"/>
    <p:sldId id="275" r:id="rId33"/>
    <p:sldId id="298" r:id="rId34"/>
    <p:sldId id="299" r:id="rId35"/>
    <p:sldId id="302" r:id="rId36"/>
    <p:sldId id="301" r:id="rId3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16ABE2-4249-4459-96F7-8D1BCA2A9646}" v="6" dt="2022-09-11T20:22:36.659"/>
    <p1510:client id="{43FDB4C5-E141-460E-82F2-CF780968A088}" v="454" dt="2022-09-11T19:36:48.796"/>
    <p1510:client id="{48A5EDC4-6D4A-45E8-B207-D7DC33FD7584}" v="78" dt="2022-09-13T17:08:54.740"/>
    <p1510:client id="{73912E67-2D77-49C6-965E-745F02B91C8F}" v="108" dt="2022-09-13T16:41:42.115"/>
    <p1510:client id="{756B69AC-237D-4113-BB96-EB78C5346F96}" v="2" dt="2022-09-12T17:50:49.577"/>
    <p1510:client id="{CF8B5A25-F097-4452-AA79-CDA7D8076ACD}" v="2" dt="2022-09-13T16:16:18.726"/>
    <p1510:client id="{D4404312-F4DD-4C5A-B248-25A43752467E}" v="296" dt="2022-09-13T17:47:36.850"/>
    <p1510:client id="{EC9B04FB-3A21-4653-BB8B-3E9E8551F6B6}" v="36" dt="2022-09-13T16:12:04.19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238C0-BE83-408F-98B0-8EC32B242E8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3FF155-2C8A-4C45-99C6-F8E8893B5268}">
      <dgm:prSet/>
      <dgm:spPr/>
      <dgm:t>
        <a:bodyPr/>
        <a:lstStyle/>
        <a:p>
          <a:r>
            <a:rPr lang="es-ES" b="1">
              <a:latin typeface="+mn-lt"/>
            </a:rPr>
            <a:t>MOTIVO DE CONSULTA:</a:t>
          </a:r>
          <a:endParaRPr lang="en-US" b="1">
            <a:latin typeface="+mn-lt"/>
          </a:endParaRPr>
        </a:p>
      </dgm:t>
    </dgm:pt>
    <dgm:pt modelId="{92EABACA-2591-48CF-9C0D-5CF4529A1895}" type="parTrans" cxnId="{12125349-7315-4145-A683-4DA60A9BECB0}">
      <dgm:prSet/>
      <dgm:spPr/>
      <dgm:t>
        <a:bodyPr/>
        <a:lstStyle/>
        <a:p>
          <a:endParaRPr lang="en-US">
            <a:latin typeface="+mn-lt"/>
          </a:endParaRPr>
        </a:p>
      </dgm:t>
    </dgm:pt>
    <dgm:pt modelId="{777B1051-BC8F-498E-AE33-50F6A9C35F42}" type="sibTrans" cxnId="{12125349-7315-4145-A683-4DA60A9BECB0}">
      <dgm:prSet/>
      <dgm:spPr/>
      <dgm:t>
        <a:bodyPr/>
        <a:lstStyle/>
        <a:p>
          <a:endParaRPr lang="en-US">
            <a:latin typeface="+mn-lt"/>
          </a:endParaRPr>
        </a:p>
      </dgm:t>
    </dgm:pt>
    <dgm:pt modelId="{25B93A6F-935A-4389-8876-950E41E3A2E9}">
      <dgm:prSet/>
      <dgm:spPr/>
      <dgm:t>
        <a:bodyPr/>
        <a:lstStyle/>
        <a:p>
          <a:r>
            <a:rPr lang="es-ES">
              <a:latin typeface="+mn-lt"/>
            </a:rPr>
            <a:t>Varón de 59 años que acude por DOLOR ABDOMINAL, CÓLICOS Y ESPASMOS ABDOMINALES DIFUSOS, CÓLICO INTESTINAL, AEROFAGIA DOLOROSA, DISC</a:t>
          </a:r>
          <a:endParaRPr lang="en-US">
            <a:latin typeface="+mn-lt"/>
          </a:endParaRPr>
        </a:p>
      </dgm:t>
    </dgm:pt>
    <dgm:pt modelId="{B69A2E88-9C5E-4749-918D-7845494C751D}" type="parTrans" cxnId="{E5D2021C-F8DA-4E23-BF60-2EA2C1C651FE}">
      <dgm:prSet/>
      <dgm:spPr/>
      <dgm:t>
        <a:bodyPr/>
        <a:lstStyle/>
        <a:p>
          <a:endParaRPr lang="en-US">
            <a:latin typeface="+mn-lt"/>
          </a:endParaRPr>
        </a:p>
      </dgm:t>
    </dgm:pt>
    <dgm:pt modelId="{FB02B005-9379-4527-8ECB-7FC74040087A}" type="sibTrans" cxnId="{E5D2021C-F8DA-4E23-BF60-2EA2C1C651FE}">
      <dgm:prSet/>
      <dgm:spPr/>
      <dgm:t>
        <a:bodyPr/>
        <a:lstStyle/>
        <a:p>
          <a:endParaRPr lang="en-US">
            <a:latin typeface="+mn-lt"/>
          </a:endParaRPr>
        </a:p>
      </dgm:t>
    </dgm:pt>
    <dgm:pt modelId="{A54D2F36-344B-4C23-8450-AE3DE073D8FF}">
      <dgm:prSet/>
      <dgm:spPr/>
      <dgm:t>
        <a:bodyPr/>
        <a:lstStyle/>
        <a:p>
          <a:r>
            <a:rPr lang="es-ES" b="1">
              <a:latin typeface="+mn-lt"/>
            </a:rPr>
            <a:t>ANTECEDENTES:</a:t>
          </a:r>
          <a:endParaRPr lang="en-US" b="1">
            <a:latin typeface="+mn-lt"/>
          </a:endParaRPr>
        </a:p>
      </dgm:t>
    </dgm:pt>
    <dgm:pt modelId="{6F0EF667-26CD-4ABD-9549-200EC5D15896}" type="parTrans" cxnId="{9F1CE9A5-1D9C-4684-8618-8FFEDB5951D7}">
      <dgm:prSet/>
      <dgm:spPr/>
      <dgm:t>
        <a:bodyPr/>
        <a:lstStyle/>
        <a:p>
          <a:endParaRPr lang="en-US">
            <a:latin typeface="+mn-lt"/>
          </a:endParaRPr>
        </a:p>
      </dgm:t>
    </dgm:pt>
    <dgm:pt modelId="{FDA1B2A5-896F-4066-8ECC-A6822324272A}" type="sibTrans" cxnId="{9F1CE9A5-1D9C-4684-8618-8FFEDB5951D7}">
      <dgm:prSet/>
      <dgm:spPr/>
      <dgm:t>
        <a:bodyPr/>
        <a:lstStyle/>
        <a:p>
          <a:endParaRPr lang="en-US">
            <a:latin typeface="+mn-lt"/>
          </a:endParaRPr>
        </a:p>
      </dgm:t>
    </dgm:pt>
    <dgm:pt modelId="{37909FD7-C713-4AD4-AD96-37D9D1199A9E}">
      <dgm:prSet/>
      <dgm:spPr/>
      <dgm:t>
        <a:bodyPr/>
        <a:lstStyle/>
        <a:p>
          <a:r>
            <a:rPr lang="es-ES">
              <a:latin typeface="+mn-lt"/>
            </a:rPr>
            <a:t>Datos clínicos: HTA</a:t>
          </a:r>
          <a:endParaRPr lang="en-US">
            <a:latin typeface="+mn-lt"/>
          </a:endParaRPr>
        </a:p>
      </dgm:t>
    </dgm:pt>
    <dgm:pt modelId="{C9B5CBAA-E139-4DE1-A521-B80A9A7D16A2}" type="parTrans" cxnId="{1F983099-D12A-427C-89B2-B0AFD2129716}">
      <dgm:prSet/>
      <dgm:spPr/>
      <dgm:t>
        <a:bodyPr/>
        <a:lstStyle/>
        <a:p>
          <a:endParaRPr lang="en-US">
            <a:latin typeface="+mn-lt"/>
          </a:endParaRPr>
        </a:p>
      </dgm:t>
    </dgm:pt>
    <dgm:pt modelId="{1893C89D-CCC1-4017-842F-49FFDD7F9666}" type="sibTrans" cxnId="{1F983099-D12A-427C-89B2-B0AFD2129716}">
      <dgm:prSet/>
      <dgm:spPr/>
      <dgm:t>
        <a:bodyPr/>
        <a:lstStyle/>
        <a:p>
          <a:endParaRPr lang="en-US">
            <a:latin typeface="+mn-lt"/>
          </a:endParaRPr>
        </a:p>
      </dgm:t>
    </dgm:pt>
    <dgm:pt modelId="{50C7E8F6-240A-4B47-8326-41FC01373099}">
      <dgm:prSet/>
      <dgm:spPr/>
      <dgm:t>
        <a:bodyPr/>
        <a:lstStyle/>
        <a:p>
          <a:r>
            <a:rPr lang="es-ES">
              <a:latin typeface="+mn-lt"/>
            </a:rPr>
            <a:t>Medicación actual: Septiembre 2022: </a:t>
          </a:r>
          <a:r>
            <a:rPr lang="es-ES" err="1">
              <a:latin typeface="+mn-lt"/>
            </a:rPr>
            <a:t>Optovite</a:t>
          </a:r>
          <a:r>
            <a:rPr lang="es-ES">
              <a:latin typeface="+mn-lt"/>
            </a:rPr>
            <a:t> mensual, </a:t>
          </a:r>
          <a:r>
            <a:rPr lang="es-ES" err="1">
              <a:latin typeface="+mn-lt"/>
            </a:rPr>
            <a:t>Telmisartan</a:t>
          </a:r>
          <a:r>
            <a:rPr lang="es-ES">
              <a:latin typeface="+mn-lt"/>
            </a:rPr>
            <a:t> 20 mg 1-0-0</a:t>
          </a:r>
          <a:endParaRPr lang="en-US">
            <a:latin typeface="+mn-lt"/>
          </a:endParaRPr>
        </a:p>
      </dgm:t>
    </dgm:pt>
    <dgm:pt modelId="{F0C6E50C-7B2D-4CAB-927A-2CEEE534C6A1}" type="parTrans" cxnId="{D923494E-D30C-4A98-B345-67B93B778991}">
      <dgm:prSet/>
      <dgm:spPr/>
      <dgm:t>
        <a:bodyPr/>
        <a:lstStyle/>
        <a:p>
          <a:endParaRPr lang="en-US">
            <a:latin typeface="+mn-lt"/>
          </a:endParaRPr>
        </a:p>
      </dgm:t>
    </dgm:pt>
    <dgm:pt modelId="{47D5BE4A-FFB7-4426-B3F7-0E9F1BC4E679}" type="sibTrans" cxnId="{D923494E-D30C-4A98-B345-67B93B778991}">
      <dgm:prSet/>
      <dgm:spPr/>
      <dgm:t>
        <a:bodyPr/>
        <a:lstStyle/>
        <a:p>
          <a:endParaRPr lang="en-US">
            <a:latin typeface="+mn-lt"/>
          </a:endParaRPr>
        </a:p>
      </dgm:t>
    </dgm:pt>
    <dgm:pt modelId="{45A1A4CE-7B44-4F4E-937E-2AFE8A4B8332}">
      <dgm:prSet/>
      <dgm:spPr/>
      <dgm:t>
        <a:bodyPr/>
        <a:lstStyle/>
        <a:p>
          <a:r>
            <a:rPr lang="es-ES">
              <a:latin typeface="+mn-lt"/>
            </a:rPr>
            <a:t>Alergias: Sin alergias medicamentosas conocidas hasta la fecha.</a:t>
          </a:r>
          <a:endParaRPr lang="en-US">
            <a:latin typeface="+mn-lt"/>
          </a:endParaRPr>
        </a:p>
      </dgm:t>
    </dgm:pt>
    <dgm:pt modelId="{A838CB5D-546E-4086-965C-08109E9C108D}" type="parTrans" cxnId="{AF730666-A8D4-4A83-B146-E1AFA1964732}">
      <dgm:prSet/>
      <dgm:spPr/>
      <dgm:t>
        <a:bodyPr/>
        <a:lstStyle/>
        <a:p>
          <a:endParaRPr lang="en-US">
            <a:latin typeface="+mn-lt"/>
          </a:endParaRPr>
        </a:p>
      </dgm:t>
    </dgm:pt>
    <dgm:pt modelId="{F62BB6C8-AEBD-4DC2-9A68-63AF1287B17B}" type="sibTrans" cxnId="{AF730666-A8D4-4A83-B146-E1AFA1964732}">
      <dgm:prSet/>
      <dgm:spPr/>
      <dgm:t>
        <a:bodyPr/>
        <a:lstStyle/>
        <a:p>
          <a:endParaRPr lang="en-US">
            <a:latin typeface="+mn-lt"/>
          </a:endParaRPr>
        </a:p>
      </dgm:t>
    </dgm:pt>
    <dgm:pt modelId="{C6C40E92-BAEF-4B4E-9F4B-08E5A39291CC}" type="pres">
      <dgm:prSet presAssocID="{ECA238C0-BE83-408F-98B0-8EC32B242E89}" presName="root" presStyleCnt="0">
        <dgm:presLayoutVars>
          <dgm:dir/>
          <dgm:resizeHandles val="exact"/>
        </dgm:presLayoutVars>
      </dgm:prSet>
      <dgm:spPr/>
    </dgm:pt>
    <dgm:pt modelId="{BFCD6073-6AB0-4B5C-863A-E3EEA8E21371}" type="pres">
      <dgm:prSet presAssocID="{A83FF155-2C8A-4C45-99C6-F8E8893B5268}" presName="compNode" presStyleCnt="0"/>
      <dgm:spPr/>
    </dgm:pt>
    <dgm:pt modelId="{D0593B05-4825-4391-A0BF-12A662F106B4}" type="pres">
      <dgm:prSet presAssocID="{A83FF155-2C8A-4C45-99C6-F8E8893B526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E3CB4118-9006-47E9-8A18-993EA4AB8CB9}" type="pres">
      <dgm:prSet presAssocID="{A83FF155-2C8A-4C45-99C6-F8E8893B5268}" presName="spaceRect" presStyleCnt="0"/>
      <dgm:spPr/>
    </dgm:pt>
    <dgm:pt modelId="{83830B7B-21D8-4F1C-B660-F71CF407C21C}" type="pres">
      <dgm:prSet presAssocID="{A83FF155-2C8A-4C45-99C6-F8E8893B5268}" presName="textRect" presStyleLbl="revTx" presStyleIdx="0" presStyleCnt="6">
        <dgm:presLayoutVars>
          <dgm:chMax val="1"/>
          <dgm:chPref val="1"/>
        </dgm:presLayoutVars>
      </dgm:prSet>
      <dgm:spPr/>
    </dgm:pt>
    <dgm:pt modelId="{48202BAA-29D3-4427-A1E1-EFB09F14966F}" type="pres">
      <dgm:prSet presAssocID="{777B1051-BC8F-498E-AE33-50F6A9C35F42}" presName="sibTrans" presStyleCnt="0"/>
      <dgm:spPr/>
    </dgm:pt>
    <dgm:pt modelId="{92C7F796-3D45-46F8-BCEC-9BCB41778CF2}" type="pres">
      <dgm:prSet presAssocID="{25B93A6F-935A-4389-8876-950E41E3A2E9}" presName="compNode" presStyleCnt="0"/>
      <dgm:spPr/>
    </dgm:pt>
    <dgm:pt modelId="{38FA333E-D140-41F1-965B-0AF78DCE444A}" type="pres">
      <dgm:prSet presAssocID="{25B93A6F-935A-4389-8876-950E41E3A2E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stómago"/>
        </a:ext>
      </dgm:extLst>
    </dgm:pt>
    <dgm:pt modelId="{5C9C25E2-51FD-4276-93F3-DB6E1531F8CC}" type="pres">
      <dgm:prSet presAssocID="{25B93A6F-935A-4389-8876-950E41E3A2E9}" presName="spaceRect" presStyleCnt="0"/>
      <dgm:spPr/>
    </dgm:pt>
    <dgm:pt modelId="{3BF1EF71-9605-42A2-93C0-A327AA678C87}" type="pres">
      <dgm:prSet presAssocID="{25B93A6F-935A-4389-8876-950E41E3A2E9}" presName="textRect" presStyleLbl="revTx" presStyleIdx="1" presStyleCnt="6">
        <dgm:presLayoutVars>
          <dgm:chMax val="1"/>
          <dgm:chPref val="1"/>
        </dgm:presLayoutVars>
      </dgm:prSet>
      <dgm:spPr/>
    </dgm:pt>
    <dgm:pt modelId="{6E375C22-7C74-4B06-A3C6-087807264884}" type="pres">
      <dgm:prSet presAssocID="{FB02B005-9379-4527-8ECB-7FC74040087A}" presName="sibTrans" presStyleCnt="0"/>
      <dgm:spPr/>
    </dgm:pt>
    <dgm:pt modelId="{BD15E01C-4348-4DF2-B26D-9DE78E4D5162}" type="pres">
      <dgm:prSet presAssocID="{A54D2F36-344B-4C23-8450-AE3DE073D8FF}" presName="compNode" presStyleCnt="0"/>
      <dgm:spPr/>
    </dgm:pt>
    <dgm:pt modelId="{71C332FB-B82E-4A10-9800-E16B533BB895}" type="pres">
      <dgm:prSet presAssocID="{A54D2F36-344B-4C23-8450-AE3DE073D8F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28D4B86E-876B-497C-85FC-21EA9C8BE24D}" type="pres">
      <dgm:prSet presAssocID="{A54D2F36-344B-4C23-8450-AE3DE073D8FF}" presName="spaceRect" presStyleCnt="0"/>
      <dgm:spPr/>
    </dgm:pt>
    <dgm:pt modelId="{923FE8BD-392F-493D-9AF2-7E73C2DAAC17}" type="pres">
      <dgm:prSet presAssocID="{A54D2F36-344B-4C23-8450-AE3DE073D8FF}" presName="textRect" presStyleLbl="revTx" presStyleIdx="2" presStyleCnt="6">
        <dgm:presLayoutVars>
          <dgm:chMax val="1"/>
          <dgm:chPref val="1"/>
        </dgm:presLayoutVars>
      </dgm:prSet>
      <dgm:spPr/>
    </dgm:pt>
    <dgm:pt modelId="{727B998D-A1E3-48B7-8286-8A4883514E18}" type="pres">
      <dgm:prSet presAssocID="{FDA1B2A5-896F-4066-8ECC-A6822324272A}" presName="sibTrans" presStyleCnt="0"/>
      <dgm:spPr/>
    </dgm:pt>
    <dgm:pt modelId="{42C0513C-C4E0-40AB-8106-D2949B70DF33}" type="pres">
      <dgm:prSet presAssocID="{37909FD7-C713-4AD4-AD96-37D9D1199A9E}" presName="compNode" presStyleCnt="0"/>
      <dgm:spPr/>
    </dgm:pt>
    <dgm:pt modelId="{32CB9211-2BF1-4B5A-AE5B-A5BB8B5B9004}" type="pres">
      <dgm:prSet presAssocID="{37909FD7-C713-4AD4-AD96-37D9D1199A9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stetoscopio"/>
        </a:ext>
      </dgm:extLst>
    </dgm:pt>
    <dgm:pt modelId="{7CA5E652-BFCF-40A8-8E3C-49A584F6348B}" type="pres">
      <dgm:prSet presAssocID="{37909FD7-C713-4AD4-AD96-37D9D1199A9E}" presName="spaceRect" presStyleCnt="0"/>
      <dgm:spPr/>
    </dgm:pt>
    <dgm:pt modelId="{D594E8F6-D990-433D-AEFF-38CA3EDBF05E}" type="pres">
      <dgm:prSet presAssocID="{37909FD7-C713-4AD4-AD96-37D9D1199A9E}" presName="textRect" presStyleLbl="revTx" presStyleIdx="3" presStyleCnt="6">
        <dgm:presLayoutVars>
          <dgm:chMax val="1"/>
          <dgm:chPref val="1"/>
        </dgm:presLayoutVars>
      </dgm:prSet>
      <dgm:spPr/>
    </dgm:pt>
    <dgm:pt modelId="{FC7E8BB4-7923-4183-AFF7-93DC227CB48F}" type="pres">
      <dgm:prSet presAssocID="{1893C89D-CCC1-4017-842F-49FFDD7F9666}" presName="sibTrans" presStyleCnt="0"/>
      <dgm:spPr/>
    </dgm:pt>
    <dgm:pt modelId="{3EA016C2-194C-4BD4-8510-EDEBC2416D1B}" type="pres">
      <dgm:prSet presAssocID="{50C7E8F6-240A-4B47-8326-41FC01373099}" presName="compNode" presStyleCnt="0"/>
      <dgm:spPr/>
    </dgm:pt>
    <dgm:pt modelId="{1CE6A4A1-BB2C-410B-A964-A0B224BD72D7}" type="pres">
      <dgm:prSet presAssocID="{50C7E8F6-240A-4B47-8326-41FC0137309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ina"/>
        </a:ext>
      </dgm:extLst>
    </dgm:pt>
    <dgm:pt modelId="{F0015756-83A4-407E-95E3-F155EE3CA344}" type="pres">
      <dgm:prSet presAssocID="{50C7E8F6-240A-4B47-8326-41FC01373099}" presName="spaceRect" presStyleCnt="0"/>
      <dgm:spPr/>
    </dgm:pt>
    <dgm:pt modelId="{618012A6-0698-45D1-9A79-6905255BED2B}" type="pres">
      <dgm:prSet presAssocID="{50C7E8F6-240A-4B47-8326-41FC01373099}" presName="textRect" presStyleLbl="revTx" presStyleIdx="4" presStyleCnt="6">
        <dgm:presLayoutVars>
          <dgm:chMax val="1"/>
          <dgm:chPref val="1"/>
        </dgm:presLayoutVars>
      </dgm:prSet>
      <dgm:spPr/>
    </dgm:pt>
    <dgm:pt modelId="{21C217A1-9BF2-4D59-BC29-9F4458259799}" type="pres">
      <dgm:prSet presAssocID="{47D5BE4A-FFB7-4426-B3F7-0E9F1BC4E679}" presName="sibTrans" presStyleCnt="0"/>
      <dgm:spPr/>
    </dgm:pt>
    <dgm:pt modelId="{A08B2213-10BA-4114-B7A1-E7493F95C4ED}" type="pres">
      <dgm:prSet presAssocID="{45A1A4CE-7B44-4F4E-937E-2AFE8A4B8332}" presName="compNode" presStyleCnt="0"/>
      <dgm:spPr/>
    </dgm:pt>
    <dgm:pt modelId="{0293B602-2EC2-4AB3-B78F-9E1C896C8D99}" type="pres">
      <dgm:prSet presAssocID="{45A1A4CE-7B44-4F4E-937E-2AFE8A4B833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édico"/>
        </a:ext>
      </dgm:extLst>
    </dgm:pt>
    <dgm:pt modelId="{7ED03AF8-73DF-4F76-AFCF-D991590F49BF}" type="pres">
      <dgm:prSet presAssocID="{45A1A4CE-7B44-4F4E-937E-2AFE8A4B8332}" presName="spaceRect" presStyleCnt="0"/>
      <dgm:spPr/>
    </dgm:pt>
    <dgm:pt modelId="{3106E2EA-10FD-43B4-9101-EB2A6272044B}" type="pres">
      <dgm:prSet presAssocID="{45A1A4CE-7B44-4F4E-937E-2AFE8A4B8332}" presName="textRect" presStyleLbl="revTx" presStyleIdx="5" presStyleCnt="6">
        <dgm:presLayoutVars>
          <dgm:chMax val="1"/>
          <dgm:chPref val="1"/>
        </dgm:presLayoutVars>
      </dgm:prSet>
      <dgm:spPr/>
    </dgm:pt>
  </dgm:ptLst>
  <dgm:cxnLst>
    <dgm:cxn modelId="{E5D2021C-F8DA-4E23-BF60-2EA2C1C651FE}" srcId="{ECA238C0-BE83-408F-98B0-8EC32B242E89}" destId="{25B93A6F-935A-4389-8876-950E41E3A2E9}" srcOrd="1" destOrd="0" parTransId="{B69A2E88-9C5E-4749-918D-7845494C751D}" sibTransId="{FB02B005-9379-4527-8ECB-7FC74040087A}"/>
    <dgm:cxn modelId="{E932B532-3913-4173-87FB-937D474E72CB}" type="presOf" srcId="{45A1A4CE-7B44-4F4E-937E-2AFE8A4B8332}" destId="{3106E2EA-10FD-43B4-9101-EB2A6272044B}" srcOrd="0" destOrd="0" presId="urn:microsoft.com/office/officeart/2018/2/layout/IconLabelList"/>
    <dgm:cxn modelId="{95080C61-BE63-40A8-A79D-4773630541E7}" type="presOf" srcId="{A54D2F36-344B-4C23-8450-AE3DE073D8FF}" destId="{923FE8BD-392F-493D-9AF2-7E73C2DAAC17}" srcOrd="0" destOrd="0" presId="urn:microsoft.com/office/officeart/2018/2/layout/IconLabelList"/>
    <dgm:cxn modelId="{AF730666-A8D4-4A83-B146-E1AFA1964732}" srcId="{ECA238C0-BE83-408F-98B0-8EC32B242E89}" destId="{45A1A4CE-7B44-4F4E-937E-2AFE8A4B8332}" srcOrd="5" destOrd="0" parTransId="{A838CB5D-546E-4086-965C-08109E9C108D}" sibTransId="{F62BB6C8-AEBD-4DC2-9A68-63AF1287B17B}"/>
    <dgm:cxn modelId="{12125349-7315-4145-A683-4DA60A9BECB0}" srcId="{ECA238C0-BE83-408F-98B0-8EC32B242E89}" destId="{A83FF155-2C8A-4C45-99C6-F8E8893B5268}" srcOrd="0" destOrd="0" parTransId="{92EABACA-2591-48CF-9C0D-5CF4529A1895}" sibTransId="{777B1051-BC8F-498E-AE33-50F6A9C35F42}"/>
    <dgm:cxn modelId="{D923494E-D30C-4A98-B345-67B93B778991}" srcId="{ECA238C0-BE83-408F-98B0-8EC32B242E89}" destId="{50C7E8F6-240A-4B47-8326-41FC01373099}" srcOrd="4" destOrd="0" parTransId="{F0C6E50C-7B2D-4CAB-927A-2CEEE534C6A1}" sibTransId="{47D5BE4A-FFB7-4426-B3F7-0E9F1BC4E679}"/>
    <dgm:cxn modelId="{F31DC279-7A3E-4CA4-A9BA-3CB090011BEA}" type="presOf" srcId="{25B93A6F-935A-4389-8876-950E41E3A2E9}" destId="{3BF1EF71-9605-42A2-93C0-A327AA678C87}" srcOrd="0" destOrd="0" presId="urn:microsoft.com/office/officeart/2018/2/layout/IconLabelList"/>
    <dgm:cxn modelId="{8EC25D7C-B041-4C36-AD0A-0C3B3AEABDA1}" type="presOf" srcId="{37909FD7-C713-4AD4-AD96-37D9D1199A9E}" destId="{D594E8F6-D990-433D-AEFF-38CA3EDBF05E}" srcOrd="0" destOrd="0" presId="urn:microsoft.com/office/officeart/2018/2/layout/IconLabelList"/>
    <dgm:cxn modelId="{1F983099-D12A-427C-89B2-B0AFD2129716}" srcId="{ECA238C0-BE83-408F-98B0-8EC32B242E89}" destId="{37909FD7-C713-4AD4-AD96-37D9D1199A9E}" srcOrd="3" destOrd="0" parTransId="{C9B5CBAA-E139-4DE1-A521-B80A9A7D16A2}" sibTransId="{1893C89D-CCC1-4017-842F-49FFDD7F9666}"/>
    <dgm:cxn modelId="{9F1CE9A5-1D9C-4684-8618-8FFEDB5951D7}" srcId="{ECA238C0-BE83-408F-98B0-8EC32B242E89}" destId="{A54D2F36-344B-4C23-8450-AE3DE073D8FF}" srcOrd="2" destOrd="0" parTransId="{6F0EF667-26CD-4ABD-9549-200EC5D15896}" sibTransId="{FDA1B2A5-896F-4066-8ECC-A6822324272A}"/>
    <dgm:cxn modelId="{3312B6CE-E1F0-4ED3-B5FE-ACDD5F795745}" type="presOf" srcId="{ECA238C0-BE83-408F-98B0-8EC32B242E89}" destId="{C6C40E92-BAEF-4B4E-9F4B-08E5A39291CC}" srcOrd="0" destOrd="0" presId="urn:microsoft.com/office/officeart/2018/2/layout/IconLabelList"/>
    <dgm:cxn modelId="{D395F3E0-4B57-4807-AD6E-9C4997142DC0}" type="presOf" srcId="{50C7E8F6-240A-4B47-8326-41FC01373099}" destId="{618012A6-0698-45D1-9A79-6905255BED2B}" srcOrd="0" destOrd="0" presId="urn:microsoft.com/office/officeart/2018/2/layout/IconLabelList"/>
    <dgm:cxn modelId="{76B863E9-EF90-4519-909B-00F719C4F5CC}" type="presOf" srcId="{A83FF155-2C8A-4C45-99C6-F8E8893B5268}" destId="{83830B7B-21D8-4F1C-B660-F71CF407C21C}" srcOrd="0" destOrd="0" presId="urn:microsoft.com/office/officeart/2018/2/layout/IconLabelList"/>
    <dgm:cxn modelId="{519BB493-380E-4D27-AB34-E369625E4A92}" type="presParOf" srcId="{C6C40E92-BAEF-4B4E-9F4B-08E5A39291CC}" destId="{BFCD6073-6AB0-4B5C-863A-E3EEA8E21371}" srcOrd="0" destOrd="0" presId="urn:microsoft.com/office/officeart/2018/2/layout/IconLabelList"/>
    <dgm:cxn modelId="{2F294E12-0AA9-4B71-8376-D3CF1D2A6D21}" type="presParOf" srcId="{BFCD6073-6AB0-4B5C-863A-E3EEA8E21371}" destId="{D0593B05-4825-4391-A0BF-12A662F106B4}" srcOrd="0" destOrd="0" presId="urn:microsoft.com/office/officeart/2018/2/layout/IconLabelList"/>
    <dgm:cxn modelId="{CEA355FC-EBD0-4571-85D5-E90014EF7788}" type="presParOf" srcId="{BFCD6073-6AB0-4B5C-863A-E3EEA8E21371}" destId="{E3CB4118-9006-47E9-8A18-993EA4AB8CB9}" srcOrd="1" destOrd="0" presId="urn:microsoft.com/office/officeart/2018/2/layout/IconLabelList"/>
    <dgm:cxn modelId="{5F5576AA-712D-461A-81D8-64C17FDFFD03}" type="presParOf" srcId="{BFCD6073-6AB0-4B5C-863A-E3EEA8E21371}" destId="{83830B7B-21D8-4F1C-B660-F71CF407C21C}" srcOrd="2" destOrd="0" presId="urn:microsoft.com/office/officeart/2018/2/layout/IconLabelList"/>
    <dgm:cxn modelId="{8DC03551-4B03-4574-8817-F781A53BC917}" type="presParOf" srcId="{C6C40E92-BAEF-4B4E-9F4B-08E5A39291CC}" destId="{48202BAA-29D3-4427-A1E1-EFB09F14966F}" srcOrd="1" destOrd="0" presId="urn:microsoft.com/office/officeart/2018/2/layout/IconLabelList"/>
    <dgm:cxn modelId="{ABB86920-2BBA-49B4-93BD-07B2096D0952}" type="presParOf" srcId="{C6C40E92-BAEF-4B4E-9F4B-08E5A39291CC}" destId="{92C7F796-3D45-46F8-BCEC-9BCB41778CF2}" srcOrd="2" destOrd="0" presId="urn:microsoft.com/office/officeart/2018/2/layout/IconLabelList"/>
    <dgm:cxn modelId="{5AD2CBB8-2F16-4BEE-BB9C-EB4BEA2198E2}" type="presParOf" srcId="{92C7F796-3D45-46F8-BCEC-9BCB41778CF2}" destId="{38FA333E-D140-41F1-965B-0AF78DCE444A}" srcOrd="0" destOrd="0" presId="urn:microsoft.com/office/officeart/2018/2/layout/IconLabelList"/>
    <dgm:cxn modelId="{C869C89C-C282-474C-8015-FB3E7454799B}" type="presParOf" srcId="{92C7F796-3D45-46F8-BCEC-9BCB41778CF2}" destId="{5C9C25E2-51FD-4276-93F3-DB6E1531F8CC}" srcOrd="1" destOrd="0" presId="urn:microsoft.com/office/officeart/2018/2/layout/IconLabelList"/>
    <dgm:cxn modelId="{C0C012EE-2176-4BD6-BD5D-FCE8F0CB8C92}" type="presParOf" srcId="{92C7F796-3D45-46F8-BCEC-9BCB41778CF2}" destId="{3BF1EF71-9605-42A2-93C0-A327AA678C87}" srcOrd="2" destOrd="0" presId="urn:microsoft.com/office/officeart/2018/2/layout/IconLabelList"/>
    <dgm:cxn modelId="{108982FB-388F-4000-ACB5-E32FD395C102}" type="presParOf" srcId="{C6C40E92-BAEF-4B4E-9F4B-08E5A39291CC}" destId="{6E375C22-7C74-4B06-A3C6-087807264884}" srcOrd="3" destOrd="0" presId="urn:microsoft.com/office/officeart/2018/2/layout/IconLabelList"/>
    <dgm:cxn modelId="{B9E9311E-FE37-42A1-B5F3-A868C8222648}" type="presParOf" srcId="{C6C40E92-BAEF-4B4E-9F4B-08E5A39291CC}" destId="{BD15E01C-4348-4DF2-B26D-9DE78E4D5162}" srcOrd="4" destOrd="0" presId="urn:microsoft.com/office/officeart/2018/2/layout/IconLabelList"/>
    <dgm:cxn modelId="{302D6354-178D-4555-BACF-3B8014CE3BC6}" type="presParOf" srcId="{BD15E01C-4348-4DF2-B26D-9DE78E4D5162}" destId="{71C332FB-B82E-4A10-9800-E16B533BB895}" srcOrd="0" destOrd="0" presId="urn:microsoft.com/office/officeart/2018/2/layout/IconLabelList"/>
    <dgm:cxn modelId="{B9FE9EB8-F8A6-4B30-88CF-460F92EA0385}" type="presParOf" srcId="{BD15E01C-4348-4DF2-B26D-9DE78E4D5162}" destId="{28D4B86E-876B-497C-85FC-21EA9C8BE24D}" srcOrd="1" destOrd="0" presId="urn:microsoft.com/office/officeart/2018/2/layout/IconLabelList"/>
    <dgm:cxn modelId="{9FC4A84D-1EF1-45DD-AD79-4084C455C233}" type="presParOf" srcId="{BD15E01C-4348-4DF2-B26D-9DE78E4D5162}" destId="{923FE8BD-392F-493D-9AF2-7E73C2DAAC17}" srcOrd="2" destOrd="0" presId="urn:microsoft.com/office/officeart/2018/2/layout/IconLabelList"/>
    <dgm:cxn modelId="{F64A9882-9D08-4F27-992D-123CC4D4A2E7}" type="presParOf" srcId="{C6C40E92-BAEF-4B4E-9F4B-08E5A39291CC}" destId="{727B998D-A1E3-48B7-8286-8A4883514E18}" srcOrd="5" destOrd="0" presId="urn:microsoft.com/office/officeart/2018/2/layout/IconLabelList"/>
    <dgm:cxn modelId="{76426E46-9D24-471E-9087-4DBB2C1B4162}" type="presParOf" srcId="{C6C40E92-BAEF-4B4E-9F4B-08E5A39291CC}" destId="{42C0513C-C4E0-40AB-8106-D2949B70DF33}" srcOrd="6" destOrd="0" presId="urn:microsoft.com/office/officeart/2018/2/layout/IconLabelList"/>
    <dgm:cxn modelId="{1C64B53B-4241-4586-B709-C7DB9D9CC013}" type="presParOf" srcId="{42C0513C-C4E0-40AB-8106-D2949B70DF33}" destId="{32CB9211-2BF1-4B5A-AE5B-A5BB8B5B9004}" srcOrd="0" destOrd="0" presId="urn:microsoft.com/office/officeart/2018/2/layout/IconLabelList"/>
    <dgm:cxn modelId="{26D6969E-23E5-4CDC-8BEA-104FD53F5268}" type="presParOf" srcId="{42C0513C-C4E0-40AB-8106-D2949B70DF33}" destId="{7CA5E652-BFCF-40A8-8E3C-49A584F6348B}" srcOrd="1" destOrd="0" presId="urn:microsoft.com/office/officeart/2018/2/layout/IconLabelList"/>
    <dgm:cxn modelId="{FEAFF2C4-677C-4D13-914B-1DEF4CCFFA39}" type="presParOf" srcId="{42C0513C-C4E0-40AB-8106-D2949B70DF33}" destId="{D594E8F6-D990-433D-AEFF-38CA3EDBF05E}" srcOrd="2" destOrd="0" presId="urn:microsoft.com/office/officeart/2018/2/layout/IconLabelList"/>
    <dgm:cxn modelId="{8BD4DDA1-EABF-4349-A180-70FD00044FF3}" type="presParOf" srcId="{C6C40E92-BAEF-4B4E-9F4B-08E5A39291CC}" destId="{FC7E8BB4-7923-4183-AFF7-93DC227CB48F}" srcOrd="7" destOrd="0" presId="urn:microsoft.com/office/officeart/2018/2/layout/IconLabelList"/>
    <dgm:cxn modelId="{737DE391-21EF-43D8-A483-A340CFFFE296}" type="presParOf" srcId="{C6C40E92-BAEF-4B4E-9F4B-08E5A39291CC}" destId="{3EA016C2-194C-4BD4-8510-EDEBC2416D1B}" srcOrd="8" destOrd="0" presId="urn:microsoft.com/office/officeart/2018/2/layout/IconLabelList"/>
    <dgm:cxn modelId="{B11C351A-4069-4EC3-BBE3-EBFE1CBF23EC}" type="presParOf" srcId="{3EA016C2-194C-4BD4-8510-EDEBC2416D1B}" destId="{1CE6A4A1-BB2C-410B-A964-A0B224BD72D7}" srcOrd="0" destOrd="0" presId="urn:microsoft.com/office/officeart/2018/2/layout/IconLabelList"/>
    <dgm:cxn modelId="{683BF095-77C3-498B-9AC2-8D1EB6BF7840}" type="presParOf" srcId="{3EA016C2-194C-4BD4-8510-EDEBC2416D1B}" destId="{F0015756-83A4-407E-95E3-F155EE3CA344}" srcOrd="1" destOrd="0" presId="urn:microsoft.com/office/officeart/2018/2/layout/IconLabelList"/>
    <dgm:cxn modelId="{0D2DC195-74B7-404F-91EA-6F442CF287B9}" type="presParOf" srcId="{3EA016C2-194C-4BD4-8510-EDEBC2416D1B}" destId="{618012A6-0698-45D1-9A79-6905255BED2B}" srcOrd="2" destOrd="0" presId="urn:microsoft.com/office/officeart/2018/2/layout/IconLabelList"/>
    <dgm:cxn modelId="{4A4B719C-96C0-4A9D-9303-BC72EC82AE42}" type="presParOf" srcId="{C6C40E92-BAEF-4B4E-9F4B-08E5A39291CC}" destId="{21C217A1-9BF2-4D59-BC29-9F4458259799}" srcOrd="9" destOrd="0" presId="urn:microsoft.com/office/officeart/2018/2/layout/IconLabelList"/>
    <dgm:cxn modelId="{DBC080C2-0466-4280-A2BE-0E6D312E42B3}" type="presParOf" srcId="{C6C40E92-BAEF-4B4E-9F4B-08E5A39291CC}" destId="{A08B2213-10BA-4114-B7A1-E7493F95C4ED}" srcOrd="10" destOrd="0" presId="urn:microsoft.com/office/officeart/2018/2/layout/IconLabelList"/>
    <dgm:cxn modelId="{7F867F65-7A57-4520-A70F-19CB849502BB}" type="presParOf" srcId="{A08B2213-10BA-4114-B7A1-E7493F95C4ED}" destId="{0293B602-2EC2-4AB3-B78F-9E1C896C8D99}" srcOrd="0" destOrd="0" presId="urn:microsoft.com/office/officeart/2018/2/layout/IconLabelList"/>
    <dgm:cxn modelId="{B70C0BD9-396A-48C7-BD9E-108088152FBE}" type="presParOf" srcId="{A08B2213-10BA-4114-B7A1-E7493F95C4ED}" destId="{7ED03AF8-73DF-4F76-AFCF-D991590F49BF}" srcOrd="1" destOrd="0" presId="urn:microsoft.com/office/officeart/2018/2/layout/IconLabelList"/>
    <dgm:cxn modelId="{190BA08A-44DC-448A-858F-E50313DE5B0E}" type="presParOf" srcId="{A08B2213-10BA-4114-B7A1-E7493F95C4ED}" destId="{3106E2EA-10FD-43B4-9101-EB2A6272044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1172A0-643C-43EB-A2C1-B27EA137B56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E0B5AB1-28C9-4E6B-B6F5-2D16BC3FE377}">
      <dgm:prSet/>
      <dgm:spPr/>
      <dgm:t>
        <a:bodyPr/>
        <a:lstStyle/>
        <a:p>
          <a:r>
            <a:rPr lang="en-US"/>
            <a:t>Constantes (temperatura, TA, FC, FR, glucemia capilar en diabéticos)</a:t>
          </a:r>
        </a:p>
      </dgm:t>
    </dgm:pt>
    <dgm:pt modelId="{41427097-453B-4331-8468-83B9F1CE4FE1}" type="parTrans" cxnId="{AB065253-D51B-4EE4-9309-F8E64B90BA63}">
      <dgm:prSet/>
      <dgm:spPr/>
      <dgm:t>
        <a:bodyPr/>
        <a:lstStyle/>
        <a:p>
          <a:endParaRPr lang="en-US"/>
        </a:p>
      </dgm:t>
    </dgm:pt>
    <dgm:pt modelId="{B237EC80-6867-4DCA-9886-71183170803A}" type="sibTrans" cxnId="{AB065253-D51B-4EE4-9309-F8E64B90BA63}">
      <dgm:prSet/>
      <dgm:spPr/>
      <dgm:t>
        <a:bodyPr/>
        <a:lstStyle/>
        <a:p>
          <a:endParaRPr lang="en-US"/>
        </a:p>
      </dgm:t>
    </dgm:pt>
    <dgm:pt modelId="{08881D09-FD3A-4E4A-BAD7-718760451135}">
      <dgm:prSet/>
      <dgm:spPr/>
      <dgm:t>
        <a:bodyPr/>
        <a:lstStyle/>
        <a:p>
          <a:r>
            <a:rPr lang="en-US"/>
            <a:t>Valoración del aspecto general del paciente.</a:t>
          </a:r>
        </a:p>
      </dgm:t>
    </dgm:pt>
    <dgm:pt modelId="{FC4B5E47-35EC-40F8-B186-473D7F37671B}" type="parTrans" cxnId="{C4111ED4-2AFA-4108-9792-8210DE6C5854}">
      <dgm:prSet/>
      <dgm:spPr/>
      <dgm:t>
        <a:bodyPr/>
        <a:lstStyle/>
        <a:p>
          <a:endParaRPr lang="en-US"/>
        </a:p>
      </dgm:t>
    </dgm:pt>
    <dgm:pt modelId="{295EFE25-DBA0-4E07-B22B-FF983A2E293F}" type="sibTrans" cxnId="{C4111ED4-2AFA-4108-9792-8210DE6C5854}">
      <dgm:prSet/>
      <dgm:spPr/>
      <dgm:t>
        <a:bodyPr/>
        <a:lstStyle/>
        <a:p>
          <a:endParaRPr lang="en-US"/>
        </a:p>
      </dgm:t>
    </dgm:pt>
    <dgm:pt modelId="{F6ADE05A-B838-4438-8706-5C0319900B10}">
      <dgm:prSet/>
      <dgm:spPr/>
      <dgm:t>
        <a:bodyPr/>
        <a:lstStyle/>
        <a:p>
          <a:r>
            <a:rPr lang="en-US"/>
            <a:t>Exploración completa toracoabdominal.</a:t>
          </a:r>
        </a:p>
      </dgm:t>
    </dgm:pt>
    <dgm:pt modelId="{38EE917A-625C-4971-AA7F-74D1D3CDA166}" type="parTrans" cxnId="{6FBB48E9-5B9F-4C05-A58D-4C13AD077A7F}">
      <dgm:prSet/>
      <dgm:spPr/>
      <dgm:t>
        <a:bodyPr/>
        <a:lstStyle/>
        <a:p>
          <a:endParaRPr lang="en-US"/>
        </a:p>
      </dgm:t>
    </dgm:pt>
    <dgm:pt modelId="{C1E2C3C5-CC7D-4BA3-96C8-666E4395B6A3}" type="sibTrans" cxnId="{6FBB48E9-5B9F-4C05-A58D-4C13AD077A7F}">
      <dgm:prSet/>
      <dgm:spPr/>
      <dgm:t>
        <a:bodyPr/>
        <a:lstStyle/>
        <a:p>
          <a:endParaRPr lang="en-US"/>
        </a:p>
      </dgm:t>
    </dgm:pt>
    <dgm:pt modelId="{AA2EEC3D-D947-4FEF-B59B-3ABF49483853}">
      <dgm:prSet/>
      <dgm:spPr/>
      <dgm:t>
        <a:bodyPr/>
        <a:lstStyle/>
        <a:p>
          <a:r>
            <a:rPr lang="es-ES"/>
            <a:t>Marcada hiperalgesia en el ángulo costovertebral y en el flanco (signo de Guyon +)</a:t>
          </a:r>
          <a:endParaRPr lang="en-US"/>
        </a:p>
      </dgm:t>
    </dgm:pt>
    <dgm:pt modelId="{5E66CB9E-2E88-4DFB-98FB-8BD81B190911}" type="parTrans" cxnId="{903AA9B5-2DA2-4002-B117-D994C6001628}">
      <dgm:prSet/>
      <dgm:spPr/>
      <dgm:t>
        <a:bodyPr/>
        <a:lstStyle/>
        <a:p>
          <a:endParaRPr lang="en-US"/>
        </a:p>
      </dgm:t>
    </dgm:pt>
    <dgm:pt modelId="{58BFFF71-5CC1-452F-BD8A-81D60F4C87CE}" type="sibTrans" cxnId="{903AA9B5-2DA2-4002-B117-D994C6001628}">
      <dgm:prSet/>
      <dgm:spPr/>
      <dgm:t>
        <a:bodyPr/>
        <a:lstStyle/>
        <a:p>
          <a:endParaRPr lang="en-US"/>
        </a:p>
      </dgm:t>
    </dgm:pt>
    <dgm:pt modelId="{E626E14B-21D3-4299-8AC3-8F0ACD3E27A4}">
      <dgm:prSet/>
      <dgm:spPr/>
      <dgm:t>
        <a:bodyPr/>
        <a:lstStyle/>
        <a:p>
          <a:r>
            <a:rPr lang="es-ES"/>
            <a:t>Puño-percusión renal positiva</a:t>
          </a:r>
          <a:endParaRPr lang="en-US"/>
        </a:p>
      </dgm:t>
    </dgm:pt>
    <dgm:pt modelId="{BE152AE0-3E6D-443E-9DD0-68CA1F01946B}" type="parTrans" cxnId="{9B70E65E-0669-4626-9B4C-171B76C392D6}">
      <dgm:prSet/>
      <dgm:spPr/>
      <dgm:t>
        <a:bodyPr/>
        <a:lstStyle/>
        <a:p>
          <a:endParaRPr lang="en-US"/>
        </a:p>
      </dgm:t>
    </dgm:pt>
    <dgm:pt modelId="{AB6A0367-7245-4D60-9CC9-73C255FF1521}" type="sibTrans" cxnId="{9B70E65E-0669-4626-9B4C-171B76C392D6}">
      <dgm:prSet/>
      <dgm:spPr/>
      <dgm:t>
        <a:bodyPr/>
        <a:lstStyle/>
        <a:p>
          <a:endParaRPr lang="en-US"/>
        </a:p>
      </dgm:t>
    </dgm:pt>
    <dgm:pt modelId="{307B8E91-9B1E-4BC4-88AF-4CF398D14797}">
      <dgm:prSet/>
      <dgm:spPr/>
      <dgm:t>
        <a:bodyPr/>
        <a:lstStyle/>
        <a:p>
          <a:r>
            <a:rPr lang="es-ES"/>
            <a:t>Dolorimiento en el hemiabdomen del lado afectado</a:t>
          </a:r>
          <a:endParaRPr lang="en-US"/>
        </a:p>
      </dgm:t>
    </dgm:pt>
    <dgm:pt modelId="{45CED19D-98B0-4514-8B9C-0F31ED081533}" type="parTrans" cxnId="{1EBFB41D-D3F4-4AFC-8E94-64D09A69DA4A}">
      <dgm:prSet/>
      <dgm:spPr/>
      <dgm:t>
        <a:bodyPr/>
        <a:lstStyle/>
        <a:p>
          <a:endParaRPr lang="en-US"/>
        </a:p>
      </dgm:t>
    </dgm:pt>
    <dgm:pt modelId="{8ED7A153-5CB0-4FF3-8D38-C97B9FCD81EC}" type="sibTrans" cxnId="{1EBFB41D-D3F4-4AFC-8E94-64D09A69DA4A}">
      <dgm:prSet/>
      <dgm:spPr/>
      <dgm:t>
        <a:bodyPr/>
        <a:lstStyle/>
        <a:p>
          <a:endParaRPr lang="en-US"/>
        </a:p>
      </dgm:t>
    </dgm:pt>
    <dgm:pt modelId="{C07D4E06-3F66-4058-AEEE-F2E76F009C9F}" type="pres">
      <dgm:prSet presAssocID="{D71172A0-643C-43EB-A2C1-B27EA137B562}" presName="linear" presStyleCnt="0">
        <dgm:presLayoutVars>
          <dgm:animLvl val="lvl"/>
          <dgm:resizeHandles val="exact"/>
        </dgm:presLayoutVars>
      </dgm:prSet>
      <dgm:spPr/>
    </dgm:pt>
    <dgm:pt modelId="{F1ACBB3E-7020-44FA-A40D-E49C288B31FD}" type="pres">
      <dgm:prSet presAssocID="{BE0B5AB1-28C9-4E6B-B6F5-2D16BC3FE377}" presName="parentText" presStyleLbl="node1" presStyleIdx="0" presStyleCnt="3">
        <dgm:presLayoutVars>
          <dgm:chMax val="0"/>
          <dgm:bulletEnabled val="1"/>
        </dgm:presLayoutVars>
      </dgm:prSet>
      <dgm:spPr/>
    </dgm:pt>
    <dgm:pt modelId="{3F1E75B0-F172-4E64-A9D6-DCC1B461D9AD}" type="pres">
      <dgm:prSet presAssocID="{B237EC80-6867-4DCA-9886-71183170803A}" presName="spacer" presStyleCnt="0"/>
      <dgm:spPr/>
    </dgm:pt>
    <dgm:pt modelId="{D3D4C985-5DBA-4163-948D-7F2189161CB4}" type="pres">
      <dgm:prSet presAssocID="{08881D09-FD3A-4E4A-BAD7-718760451135}" presName="parentText" presStyleLbl="node1" presStyleIdx="1" presStyleCnt="3">
        <dgm:presLayoutVars>
          <dgm:chMax val="0"/>
          <dgm:bulletEnabled val="1"/>
        </dgm:presLayoutVars>
      </dgm:prSet>
      <dgm:spPr/>
    </dgm:pt>
    <dgm:pt modelId="{0EB7ABE2-8FB2-4581-9172-6FBCD389800B}" type="pres">
      <dgm:prSet presAssocID="{295EFE25-DBA0-4E07-B22B-FF983A2E293F}" presName="spacer" presStyleCnt="0"/>
      <dgm:spPr/>
    </dgm:pt>
    <dgm:pt modelId="{9FF82E7B-FBFF-4CA6-B5FF-50EEFAD9C411}" type="pres">
      <dgm:prSet presAssocID="{F6ADE05A-B838-4438-8706-5C0319900B10}" presName="parentText" presStyleLbl="node1" presStyleIdx="2" presStyleCnt="3">
        <dgm:presLayoutVars>
          <dgm:chMax val="0"/>
          <dgm:bulletEnabled val="1"/>
        </dgm:presLayoutVars>
      </dgm:prSet>
      <dgm:spPr/>
    </dgm:pt>
    <dgm:pt modelId="{5A7E5DA9-1267-4003-8ED7-F68FEC95E1F9}" type="pres">
      <dgm:prSet presAssocID="{F6ADE05A-B838-4438-8706-5C0319900B10}" presName="childText" presStyleLbl="revTx" presStyleIdx="0" presStyleCnt="1">
        <dgm:presLayoutVars>
          <dgm:bulletEnabled val="1"/>
        </dgm:presLayoutVars>
      </dgm:prSet>
      <dgm:spPr/>
    </dgm:pt>
  </dgm:ptLst>
  <dgm:cxnLst>
    <dgm:cxn modelId="{04F11912-ED11-4CA2-A71E-E20CE83EF110}" type="presOf" srcId="{AA2EEC3D-D947-4FEF-B59B-3ABF49483853}" destId="{5A7E5DA9-1267-4003-8ED7-F68FEC95E1F9}" srcOrd="0" destOrd="0" presId="urn:microsoft.com/office/officeart/2005/8/layout/vList2"/>
    <dgm:cxn modelId="{1EBFB41D-D3F4-4AFC-8E94-64D09A69DA4A}" srcId="{F6ADE05A-B838-4438-8706-5C0319900B10}" destId="{307B8E91-9B1E-4BC4-88AF-4CF398D14797}" srcOrd="2" destOrd="0" parTransId="{45CED19D-98B0-4514-8B9C-0F31ED081533}" sibTransId="{8ED7A153-5CB0-4FF3-8D38-C97B9FCD81EC}"/>
    <dgm:cxn modelId="{8FF91D28-D40A-4C1E-B94B-6A6F78E6B1A5}" type="presOf" srcId="{307B8E91-9B1E-4BC4-88AF-4CF398D14797}" destId="{5A7E5DA9-1267-4003-8ED7-F68FEC95E1F9}" srcOrd="0" destOrd="2" presId="urn:microsoft.com/office/officeart/2005/8/layout/vList2"/>
    <dgm:cxn modelId="{9B70E65E-0669-4626-9B4C-171B76C392D6}" srcId="{F6ADE05A-B838-4438-8706-5C0319900B10}" destId="{E626E14B-21D3-4299-8AC3-8F0ACD3E27A4}" srcOrd="1" destOrd="0" parTransId="{BE152AE0-3E6D-443E-9DD0-68CA1F01946B}" sibTransId="{AB6A0367-7245-4D60-9CC9-73C255FF1521}"/>
    <dgm:cxn modelId="{AB065253-D51B-4EE4-9309-F8E64B90BA63}" srcId="{D71172A0-643C-43EB-A2C1-B27EA137B562}" destId="{BE0B5AB1-28C9-4E6B-B6F5-2D16BC3FE377}" srcOrd="0" destOrd="0" parTransId="{41427097-453B-4331-8468-83B9F1CE4FE1}" sibTransId="{B237EC80-6867-4DCA-9886-71183170803A}"/>
    <dgm:cxn modelId="{A3563B9E-F781-4FC8-914A-4586F91D5DD3}" type="presOf" srcId="{D71172A0-643C-43EB-A2C1-B27EA137B562}" destId="{C07D4E06-3F66-4058-AEEE-F2E76F009C9F}" srcOrd="0" destOrd="0" presId="urn:microsoft.com/office/officeart/2005/8/layout/vList2"/>
    <dgm:cxn modelId="{903AA9B5-2DA2-4002-B117-D994C6001628}" srcId="{F6ADE05A-B838-4438-8706-5C0319900B10}" destId="{AA2EEC3D-D947-4FEF-B59B-3ABF49483853}" srcOrd="0" destOrd="0" parTransId="{5E66CB9E-2E88-4DFB-98FB-8BD81B190911}" sibTransId="{58BFFF71-5CC1-452F-BD8A-81D60F4C87CE}"/>
    <dgm:cxn modelId="{9568FAB5-4465-4EB6-B119-21011BCDDFB3}" type="presOf" srcId="{08881D09-FD3A-4E4A-BAD7-718760451135}" destId="{D3D4C985-5DBA-4163-948D-7F2189161CB4}" srcOrd="0" destOrd="0" presId="urn:microsoft.com/office/officeart/2005/8/layout/vList2"/>
    <dgm:cxn modelId="{2A414DB7-EBC0-48FF-9186-392F3E86D17C}" type="presOf" srcId="{BE0B5AB1-28C9-4E6B-B6F5-2D16BC3FE377}" destId="{F1ACBB3E-7020-44FA-A40D-E49C288B31FD}" srcOrd="0" destOrd="0" presId="urn:microsoft.com/office/officeart/2005/8/layout/vList2"/>
    <dgm:cxn modelId="{0E7C01BB-66DF-4619-BD1F-36A0D964CD98}" type="presOf" srcId="{E626E14B-21D3-4299-8AC3-8F0ACD3E27A4}" destId="{5A7E5DA9-1267-4003-8ED7-F68FEC95E1F9}" srcOrd="0" destOrd="1" presId="urn:microsoft.com/office/officeart/2005/8/layout/vList2"/>
    <dgm:cxn modelId="{C4111ED4-2AFA-4108-9792-8210DE6C5854}" srcId="{D71172A0-643C-43EB-A2C1-B27EA137B562}" destId="{08881D09-FD3A-4E4A-BAD7-718760451135}" srcOrd="1" destOrd="0" parTransId="{FC4B5E47-35EC-40F8-B186-473D7F37671B}" sibTransId="{295EFE25-DBA0-4E07-B22B-FF983A2E293F}"/>
    <dgm:cxn modelId="{4444A8DB-7FDE-474F-93A7-5C867A941B87}" type="presOf" srcId="{F6ADE05A-B838-4438-8706-5C0319900B10}" destId="{9FF82E7B-FBFF-4CA6-B5FF-50EEFAD9C411}" srcOrd="0" destOrd="0" presId="urn:microsoft.com/office/officeart/2005/8/layout/vList2"/>
    <dgm:cxn modelId="{6FBB48E9-5B9F-4C05-A58D-4C13AD077A7F}" srcId="{D71172A0-643C-43EB-A2C1-B27EA137B562}" destId="{F6ADE05A-B838-4438-8706-5C0319900B10}" srcOrd="2" destOrd="0" parTransId="{38EE917A-625C-4971-AA7F-74D1D3CDA166}" sibTransId="{C1E2C3C5-CC7D-4BA3-96C8-666E4395B6A3}"/>
    <dgm:cxn modelId="{F0401EB4-3308-403C-80A3-5CB1C5D1937C}" type="presParOf" srcId="{C07D4E06-3F66-4058-AEEE-F2E76F009C9F}" destId="{F1ACBB3E-7020-44FA-A40D-E49C288B31FD}" srcOrd="0" destOrd="0" presId="urn:microsoft.com/office/officeart/2005/8/layout/vList2"/>
    <dgm:cxn modelId="{2B465525-80DC-4C7B-AC7D-598F111D2123}" type="presParOf" srcId="{C07D4E06-3F66-4058-AEEE-F2E76F009C9F}" destId="{3F1E75B0-F172-4E64-A9D6-DCC1B461D9AD}" srcOrd="1" destOrd="0" presId="urn:microsoft.com/office/officeart/2005/8/layout/vList2"/>
    <dgm:cxn modelId="{38878D6C-EFAE-4266-91F2-AFB6ACA26EF3}" type="presParOf" srcId="{C07D4E06-3F66-4058-AEEE-F2E76F009C9F}" destId="{D3D4C985-5DBA-4163-948D-7F2189161CB4}" srcOrd="2" destOrd="0" presId="urn:microsoft.com/office/officeart/2005/8/layout/vList2"/>
    <dgm:cxn modelId="{57D29F24-9D49-410B-9E58-6B28B9056723}" type="presParOf" srcId="{C07D4E06-3F66-4058-AEEE-F2E76F009C9F}" destId="{0EB7ABE2-8FB2-4581-9172-6FBCD389800B}" srcOrd="3" destOrd="0" presId="urn:microsoft.com/office/officeart/2005/8/layout/vList2"/>
    <dgm:cxn modelId="{2B92F932-5A3F-4675-9914-A9E7A53915F7}" type="presParOf" srcId="{C07D4E06-3F66-4058-AEEE-F2E76F009C9F}" destId="{9FF82E7B-FBFF-4CA6-B5FF-50EEFAD9C411}" srcOrd="4" destOrd="0" presId="urn:microsoft.com/office/officeart/2005/8/layout/vList2"/>
    <dgm:cxn modelId="{9D8AE38F-7D88-4B19-8C58-5A0CC0EF7A4A}" type="presParOf" srcId="{C07D4E06-3F66-4058-AEEE-F2E76F009C9F}" destId="{5A7E5DA9-1267-4003-8ED7-F68FEC95E1F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947193-1D35-41A2-A45A-60AD26ED5AB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1B1632F-F592-4241-B2D5-EBDB9F2677CC}">
      <dgm:prSet/>
      <dgm:spPr/>
      <dgm:t>
        <a:bodyPr/>
        <a:lstStyle/>
        <a:p>
          <a:pPr>
            <a:defRPr cap="all"/>
          </a:pPr>
          <a:r>
            <a:rPr lang="es-ES"/>
            <a:t>Analgesia</a:t>
          </a:r>
          <a:endParaRPr lang="en-US"/>
        </a:p>
      </dgm:t>
    </dgm:pt>
    <dgm:pt modelId="{1358412B-CC59-43B6-A9EC-76E8ED3AA2AE}" type="parTrans" cxnId="{FA3154BF-FE8D-48BC-BDDA-F14D2916361B}">
      <dgm:prSet/>
      <dgm:spPr/>
      <dgm:t>
        <a:bodyPr/>
        <a:lstStyle/>
        <a:p>
          <a:endParaRPr lang="en-US"/>
        </a:p>
      </dgm:t>
    </dgm:pt>
    <dgm:pt modelId="{A24D77F4-C3F1-4CB2-B95C-6F75FEC73FD1}" type="sibTrans" cxnId="{FA3154BF-FE8D-48BC-BDDA-F14D2916361B}">
      <dgm:prSet/>
      <dgm:spPr/>
      <dgm:t>
        <a:bodyPr/>
        <a:lstStyle/>
        <a:p>
          <a:endParaRPr lang="en-US"/>
        </a:p>
      </dgm:t>
    </dgm:pt>
    <dgm:pt modelId="{F895CB6D-6777-477C-9BEF-5A13D6271F73}">
      <dgm:prSet/>
      <dgm:spPr/>
      <dgm:t>
        <a:bodyPr/>
        <a:lstStyle/>
        <a:p>
          <a:pPr>
            <a:defRPr cap="all"/>
          </a:pPr>
          <a:r>
            <a:rPr lang="es-ES"/>
            <a:t>Pruebas complementarias</a:t>
          </a:r>
          <a:endParaRPr lang="en-US"/>
        </a:p>
      </dgm:t>
    </dgm:pt>
    <dgm:pt modelId="{387052B8-106D-47E5-AD57-92873654BEBB}" type="parTrans" cxnId="{EE4B780A-5D69-4EED-8B9B-0654171DD944}">
      <dgm:prSet/>
      <dgm:spPr/>
      <dgm:t>
        <a:bodyPr/>
        <a:lstStyle/>
        <a:p>
          <a:endParaRPr lang="en-US"/>
        </a:p>
      </dgm:t>
    </dgm:pt>
    <dgm:pt modelId="{BDE17D6C-40CD-4629-BFE4-DC69AC989D41}" type="sibTrans" cxnId="{EE4B780A-5D69-4EED-8B9B-0654171DD944}">
      <dgm:prSet/>
      <dgm:spPr/>
      <dgm:t>
        <a:bodyPr/>
        <a:lstStyle/>
        <a:p>
          <a:endParaRPr lang="en-US"/>
        </a:p>
      </dgm:t>
    </dgm:pt>
    <dgm:pt modelId="{EE5DF4FC-78C8-4966-8DD0-EB0B2A2E7136}" type="pres">
      <dgm:prSet presAssocID="{8A947193-1D35-41A2-A45A-60AD26ED5ABE}" presName="root" presStyleCnt="0">
        <dgm:presLayoutVars>
          <dgm:dir/>
          <dgm:resizeHandles val="exact"/>
        </dgm:presLayoutVars>
      </dgm:prSet>
      <dgm:spPr/>
    </dgm:pt>
    <dgm:pt modelId="{E8BC968C-ED60-4320-A8E4-E21AB87DE92B}" type="pres">
      <dgm:prSet presAssocID="{21B1632F-F592-4241-B2D5-EBDB9F2677CC}" presName="compNode" presStyleCnt="0"/>
      <dgm:spPr/>
    </dgm:pt>
    <dgm:pt modelId="{357AF8A3-B4A7-46D7-97F9-3B2CA42C0458}" type="pres">
      <dgm:prSet presAssocID="{21B1632F-F592-4241-B2D5-EBDB9F2677CC}" presName="iconBgRect" presStyleLbl="bgShp" presStyleIdx="0" presStyleCnt="2"/>
      <dgm:spPr>
        <a:prstGeom prst="round2DiagRect">
          <a:avLst>
            <a:gd name="adj1" fmla="val 29727"/>
            <a:gd name="adj2" fmla="val 0"/>
          </a:avLst>
        </a:prstGeom>
      </dgm:spPr>
    </dgm:pt>
    <dgm:pt modelId="{206D82D6-D5B3-4A99-8886-14073D396844}" type="pres">
      <dgm:prSet presAssocID="{21B1632F-F592-4241-B2D5-EBDB9F2677C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guja"/>
        </a:ext>
      </dgm:extLst>
    </dgm:pt>
    <dgm:pt modelId="{C195A3CB-A03B-41D7-B5D4-29BB907AB758}" type="pres">
      <dgm:prSet presAssocID="{21B1632F-F592-4241-B2D5-EBDB9F2677CC}" presName="spaceRect" presStyleCnt="0"/>
      <dgm:spPr/>
    </dgm:pt>
    <dgm:pt modelId="{7021F37B-F432-4956-8D70-5749F1109261}" type="pres">
      <dgm:prSet presAssocID="{21B1632F-F592-4241-B2D5-EBDB9F2677CC}" presName="textRect" presStyleLbl="revTx" presStyleIdx="0" presStyleCnt="2">
        <dgm:presLayoutVars>
          <dgm:chMax val="1"/>
          <dgm:chPref val="1"/>
        </dgm:presLayoutVars>
      </dgm:prSet>
      <dgm:spPr/>
    </dgm:pt>
    <dgm:pt modelId="{BDF5B2DF-6E68-4F63-AFFF-FF886B6E855D}" type="pres">
      <dgm:prSet presAssocID="{A24D77F4-C3F1-4CB2-B95C-6F75FEC73FD1}" presName="sibTrans" presStyleCnt="0"/>
      <dgm:spPr/>
    </dgm:pt>
    <dgm:pt modelId="{44261B0B-B843-401E-B7A7-39487CFDEF5D}" type="pres">
      <dgm:prSet presAssocID="{F895CB6D-6777-477C-9BEF-5A13D6271F73}" presName="compNode" presStyleCnt="0"/>
      <dgm:spPr/>
    </dgm:pt>
    <dgm:pt modelId="{F6125849-9B21-4017-B7BF-D781146F2F04}" type="pres">
      <dgm:prSet presAssocID="{F895CB6D-6777-477C-9BEF-5A13D6271F73}" presName="iconBgRect" presStyleLbl="bgShp" presStyleIdx="1" presStyleCnt="2"/>
      <dgm:spPr>
        <a:prstGeom prst="round2DiagRect">
          <a:avLst>
            <a:gd name="adj1" fmla="val 29727"/>
            <a:gd name="adj2" fmla="val 0"/>
          </a:avLst>
        </a:prstGeom>
      </dgm:spPr>
    </dgm:pt>
    <dgm:pt modelId="{EB47FEE6-80AD-48AF-9E94-341CD5137E68}" type="pres">
      <dgm:prSet presAssocID="{F895CB6D-6777-477C-9BEF-5A13D6271F7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ca de verificación"/>
        </a:ext>
      </dgm:extLst>
    </dgm:pt>
    <dgm:pt modelId="{15C2D9FA-1EBA-4127-A111-7D23A48B211A}" type="pres">
      <dgm:prSet presAssocID="{F895CB6D-6777-477C-9BEF-5A13D6271F73}" presName="spaceRect" presStyleCnt="0"/>
      <dgm:spPr/>
    </dgm:pt>
    <dgm:pt modelId="{AD54848C-8AC2-43E2-948E-A862FF42C501}" type="pres">
      <dgm:prSet presAssocID="{F895CB6D-6777-477C-9BEF-5A13D6271F73}" presName="textRect" presStyleLbl="revTx" presStyleIdx="1" presStyleCnt="2">
        <dgm:presLayoutVars>
          <dgm:chMax val="1"/>
          <dgm:chPref val="1"/>
        </dgm:presLayoutVars>
      </dgm:prSet>
      <dgm:spPr/>
    </dgm:pt>
  </dgm:ptLst>
  <dgm:cxnLst>
    <dgm:cxn modelId="{EE4B780A-5D69-4EED-8B9B-0654171DD944}" srcId="{8A947193-1D35-41A2-A45A-60AD26ED5ABE}" destId="{F895CB6D-6777-477C-9BEF-5A13D6271F73}" srcOrd="1" destOrd="0" parTransId="{387052B8-106D-47E5-AD57-92873654BEBB}" sibTransId="{BDE17D6C-40CD-4629-BFE4-DC69AC989D41}"/>
    <dgm:cxn modelId="{9CBA9B0A-6CF5-43AD-92FC-AD828868D7C4}" type="presOf" srcId="{F895CB6D-6777-477C-9BEF-5A13D6271F73}" destId="{AD54848C-8AC2-43E2-948E-A862FF42C501}" srcOrd="0" destOrd="0" presId="urn:microsoft.com/office/officeart/2018/5/layout/IconLeafLabelList"/>
    <dgm:cxn modelId="{6898E574-0A59-4A47-B5DE-1D4F5DB59364}" type="presOf" srcId="{8A947193-1D35-41A2-A45A-60AD26ED5ABE}" destId="{EE5DF4FC-78C8-4966-8DD0-EB0B2A2E7136}" srcOrd="0" destOrd="0" presId="urn:microsoft.com/office/officeart/2018/5/layout/IconLeafLabelList"/>
    <dgm:cxn modelId="{FA3154BF-FE8D-48BC-BDDA-F14D2916361B}" srcId="{8A947193-1D35-41A2-A45A-60AD26ED5ABE}" destId="{21B1632F-F592-4241-B2D5-EBDB9F2677CC}" srcOrd="0" destOrd="0" parTransId="{1358412B-CC59-43B6-A9EC-76E8ED3AA2AE}" sibTransId="{A24D77F4-C3F1-4CB2-B95C-6F75FEC73FD1}"/>
    <dgm:cxn modelId="{8FFC9CC7-A79A-48EF-9A1D-3E755A618187}" type="presOf" srcId="{21B1632F-F592-4241-B2D5-EBDB9F2677CC}" destId="{7021F37B-F432-4956-8D70-5749F1109261}" srcOrd="0" destOrd="0" presId="urn:microsoft.com/office/officeart/2018/5/layout/IconLeafLabelList"/>
    <dgm:cxn modelId="{D4104CAC-CFA7-45CC-B9D2-551088FFC97D}" type="presParOf" srcId="{EE5DF4FC-78C8-4966-8DD0-EB0B2A2E7136}" destId="{E8BC968C-ED60-4320-A8E4-E21AB87DE92B}" srcOrd="0" destOrd="0" presId="urn:microsoft.com/office/officeart/2018/5/layout/IconLeafLabelList"/>
    <dgm:cxn modelId="{0E35E82E-2CDA-4C39-BE14-A2B7516E8308}" type="presParOf" srcId="{E8BC968C-ED60-4320-A8E4-E21AB87DE92B}" destId="{357AF8A3-B4A7-46D7-97F9-3B2CA42C0458}" srcOrd="0" destOrd="0" presId="urn:microsoft.com/office/officeart/2018/5/layout/IconLeafLabelList"/>
    <dgm:cxn modelId="{89CF9D9B-73AD-493E-89EE-5CF6C8DB0961}" type="presParOf" srcId="{E8BC968C-ED60-4320-A8E4-E21AB87DE92B}" destId="{206D82D6-D5B3-4A99-8886-14073D396844}" srcOrd="1" destOrd="0" presId="urn:microsoft.com/office/officeart/2018/5/layout/IconLeafLabelList"/>
    <dgm:cxn modelId="{9C2F5CA1-60AD-4EA6-9052-20EC59B19664}" type="presParOf" srcId="{E8BC968C-ED60-4320-A8E4-E21AB87DE92B}" destId="{C195A3CB-A03B-41D7-B5D4-29BB907AB758}" srcOrd="2" destOrd="0" presId="urn:microsoft.com/office/officeart/2018/5/layout/IconLeafLabelList"/>
    <dgm:cxn modelId="{14A34D12-E89B-4089-86CE-C5A7A88DF12F}" type="presParOf" srcId="{E8BC968C-ED60-4320-A8E4-E21AB87DE92B}" destId="{7021F37B-F432-4956-8D70-5749F1109261}" srcOrd="3" destOrd="0" presId="urn:microsoft.com/office/officeart/2018/5/layout/IconLeafLabelList"/>
    <dgm:cxn modelId="{5DD709C8-94BF-4726-B785-C6FB2ECD09AB}" type="presParOf" srcId="{EE5DF4FC-78C8-4966-8DD0-EB0B2A2E7136}" destId="{BDF5B2DF-6E68-4F63-AFFF-FF886B6E855D}" srcOrd="1" destOrd="0" presId="urn:microsoft.com/office/officeart/2018/5/layout/IconLeafLabelList"/>
    <dgm:cxn modelId="{CBE677C7-AF29-42D1-9777-2591C8477493}" type="presParOf" srcId="{EE5DF4FC-78C8-4966-8DD0-EB0B2A2E7136}" destId="{44261B0B-B843-401E-B7A7-39487CFDEF5D}" srcOrd="2" destOrd="0" presId="urn:microsoft.com/office/officeart/2018/5/layout/IconLeafLabelList"/>
    <dgm:cxn modelId="{5C60BEA1-55E9-4685-A112-CA4E998F27C5}" type="presParOf" srcId="{44261B0B-B843-401E-B7A7-39487CFDEF5D}" destId="{F6125849-9B21-4017-B7BF-D781146F2F04}" srcOrd="0" destOrd="0" presId="urn:microsoft.com/office/officeart/2018/5/layout/IconLeafLabelList"/>
    <dgm:cxn modelId="{CDDC07B7-95F5-4EAD-861C-6567C2881664}" type="presParOf" srcId="{44261B0B-B843-401E-B7A7-39487CFDEF5D}" destId="{EB47FEE6-80AD-48AF-9E94-341CD5137E68}" srcOrd="1" destOrd="0" presId="urn:microsoft.com/office/officeart/2018/5/layout/IconLeafLabelList"/>
    <dgm:cxn modelId="{DFE04FF6-64F5-452A-8B9C-2DD516976562}" type="presParOf" srcId="{44261B0B-B843-401E-B7A7-39487CFDEF5D}" destId="{15C2D9FA-1EBA-4127-A111-7D23A48B211A}" srcOrd="2" destOrd="0" presId="urn:microsoft.com/office/officeart/2018/5/layout/IconLeafLabelList"/>
    <dgm:cxn modelId="{95597ADD-C148-41AD-AEF8-8D0F53EBC957}" type="presParOf" srcId="{44261B0B-B843-401E-B7A7-39487CFDEF5D}" destId="{AD54848C-8AC2-43E2-948E-A862FF42C50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4FC732-63F0-4110-B237-FB836B5FA5B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B53E9D5-40D1-4C82-95DD-C0362C9DBA7A}">
      <dgm:prSet/>
      <dgm:spPr/>
      <dgm:t>
        <a:bodyPr/>
        <a:lstStyle/>
        <a:p>
          <a:pPr rtl="0"/>
          <a:r>
            <a:rPr lang="es-ES" b="1">
              <a:latin typeface="Calibri Light" panose="020F0302020204030204"/>
            </a:rPr>
            <a:t>Globo vesical</a:t>
          </a:r>
          <a:endParaRPr lang="en-US"/>
        </a:p>
      </dgm:t>
    </dgm:pt>
    <dgm:pt modelId="{E77700E9-CD50-4E53-A513-73CBFB5DE89B}" type="parTrans" cxnId="{0AABB623-9598-4E82-B823-B1B1E2B4240A}">
      <dgm:prSet/>
      <dgm:spPr/>
      <dgm:t>
        <a:bodyPr/>
        <a:lstStyle/>
        <a:p>
          <a:endParaRPr lang="en-US"/>
        </a:p>
      </dgm:t>
    </dgm:pt>
    <dgm:pt modelId="{E0FA97D3-3ECE-4FD7-A219-9743DA264305}" type="sibTrans" cxnId="{0AABB623-9598-4E82-B823-B1B1E2B4240A}">
      <dgm:prSet/>
      <dgm:spPr/>
      <dgm:t>
        <a:bodyPr/>
        <a:lstStyle/>
        <a:p>
          <a:endParaRPr lang="en-US"/>
        </a:p>
      </dgm:t>
    </dgm:pt>
    <dgm:pt modelId="{35FC65D8-8D69-44CB-A959-BF8BAC2F1A1E}">
      <dgm:prSet/>
      <dgm:spPr/>
      <dgm:t>
        <a:bodyPr/>
        <a:lstStyle/>
        <a:p>
          <a:r>
            <a:rPr lang="es-ES"/>
            <a:t>Enfermedad vascular renal</a:t>
          </a:r>
          <a:endParaRPr lang="en-US"/>
        </a:p>
      </dgm:t>
    </dgm:pt>
    <dgm:pt modelId="{F4E4144C-534E-4610-AA02-A8D3A25B7C0B}" type="parTrans" cxnId="{A1A270F0-8FEC-40BF-8DF7-2586F5454E55}">
      <dgm:prSet/>
      <dgm:spPr/>
      <dgm:t>
        <a:bodyPr/>
        <a:lstStyle/>
        <a:p>
          <a:endParaRPr lang="en-US"/>
        </a:p>
      </dgm:t>
    </dgm:pt>
    <dgm:pt modelId="{F9661623-76FF-4AF1-9A9C-6AF913F1D9E5}" type="sibTrans" cxnId="{A1A270F0-8FEC-40BF-8DF7-2586F5454E55}">
      <dgm:prSet/>
      <dgm:spPr/>
      <dgm:t>
        <a:bodyPr/>
        <a:lstStyle/>
        <a:p>
          <a:endParaRPr lang="en-US"/>
        </a:p>
      </dgm:t>
    </dgm:pt>
    <dgm:pt modelId="{98833B87-96C1-4A8F-8CE9-9482D63DE134}">
      <dgm:prSet/>
      <dgm:spPr/>
      <dgm:t>
        <a:bodyPr/>
        <a:lstStyle/>
        <a:p>
          <a:r>
            <a:rPr lang="es-ES"/>
            <a:t>Hemorragia retroperitoneal</a:t>
          </a:r>
          <a:endParaRPr lang="en-US"/>
        </a:p>
      </dgm:t>
    </dgm:pt>
    <dgm:pt modelId="{D1E8D757-3104-4672-B18D-BF6835770DB3}" type="parTrans" cxnId="{CC68DBFA-FE5D-4FA3-805B-81E5A84F4192}">
      <dgm:prSet/>
      <dgm:spPr/>
      <dgm:t>
        <a:bodyPr/>
        <a:lstStyle/>
        <a:p>
          <a:endParaRPr lang="en-US"/>
        </a:p>
      </dgm:t>
    </dgm:pt>
    <dgm:pt modelId="{0E4EADB9-CE29-4215-B1A1-9F32BDB94A04}" type="sibTrans" cxnId="{CC68DBFA-FE5D-4FA3-805B-81E5A84F4192}">
      <dgm:prSet/>
      <dgm:spPr/>
      <dgm:t>
        <a:bodyPr/>
        <a:lstStyle/>
        <a:p>
          <a:endParaRPr lang="en-US"/>
        </a:p>
      </dgm:t>
    </dgm:pt>
    <dgm:pt modelId="{D2E326F6-BE82-49A7-A8DC-F6499D0861E2}">
      <dgm:prSet/>
      <dgm:spPr/>
      <dgm:t>
        <a:bodyPr/>
        <a:lstStyle/>
        <a:p>
          <a:r>
            <a:rPr lang="es-ES"/>
            <a:t>Torsión del cordón testicular</a:t>
          </a:r>
          <a:endParaRPr lang="en-US"/>
        </a:p>
      </dgm:t>
    </dgm:pt>
    <dgm:pt modelId="{103D7074-8619-416E-82B2-FB77A6547319}" type="parTrans" cxnId="{D0DC9D6D-9014-4305-9A5A-87309979C776}">
      <dgm:prSet/>
      <dgm:spPr/>
      <dgm:t>
        <a:bodyPr/>
        <a:lstStyle/>
        <a:p>
          <a:endParaRPr lang="en-US"/>
        </a:p>
      </dgm:t>
    </dgm:pt>
    <dgm:pt modelId="{CADC2768-85A7-4DBB-B183-3E4E8950E9E7}" type="sibTrans" cxnId="{D0DC9D6D-9014-4305-9A5A-87309979C776}">
      <dgm:prSet/>
      <dgm:spPr/>
      <dgm:t>
        <a:bodyPr/>
        <a:lstStyle/>
        <a:p>
          <a:endParaRPr lang="en-US"/>
        </a:p>
      </dgm:t>
    </dgm:pt>
    <dgm:pt modelId="{7C6EF89E-48C3-4DAD-A1D8-3D6189795A47}">
      <dgm:prSet/>
      <dgm:spPr/>
      <dgm:t>
        <a:bodyPr/>
        <a:lstStyle/>
        <a:p>
          <a:r>
            <a:rPr lang="es-ES" b="1">
              <a:latin typeface="Calibri Light" panose="020F0302020204030204"/>
            </a:rPr>
            <a:t>Neumonía</a:t>
          </a:r>
          <a:endParaRPr lang="en-US"/>
        </a:p>
      </dgm:t>
    </dgm:pt>
    <dgm:pt modelId="{3E7C1FF7-C4AE-45AC-9220-C110706B03BA}" type="parTrans" cxnId="{9667699D-47FC-4F34-8AAE-DE8831D3C5DD}">
      <dgm:prSet/>
      <dgm:spPr/>
      <dgm:t>
        <a:bodyPr/>
        <a:lstStyle/>
        <a:p>
          <a:endParaRPr lang="en-US"/>
        </a:p>
      </dgm:t>
    </dgm:pt>
    <dgm:pt modelId="{33D70F0B-04CF-4249-8B34-B3F517CEEACA}" type="sibTrans" cxnId="{9667699D-47FC-4F34-8AAE-DE8831D3C5DD}">
      <dgm:prSet/>
      <dgm:spPr/>
      <dgm:t>
        <a:bodyPr/>
        <a:lstStyle/>
        <a:p>
          <a:endParaRPr lang="en-US"/>
        </a:p>
      </dgm:t>
    </dgm:pt>
    <dgm:pt modelId="{613A7B4A-EE67-429D-A767-75D023315490}">
      <dgm:prSet/>
      <dgm:spPr/>
      <dgm:t>
        <a:bodyPr/>
        <a:lstStyle/>
        <a:p>
          <a:r>
            <a:rPr lang="es-ES"/>
            <a:t>Disección aórtica</a:t>
          </a:r>
          <a:endParaRPr lang="en-US"/>
        </a:p>
      </dgm:t>
    </dgm:pt>
    <dgm:pt modelId="{6ABF2642-4DC9-4883-8FFB-9F810412B713}" type="parTrans" cxnId="{33E81DAB-0DE2-468C-88E3-01D08D19CF96}">
      <dgm:prSet/>
      <dgm:spPr/>
      <dgm:t>
        <a:bodyPr/>
        <a:lstStyle/>
        <a:p>
          <a:endParaRPr lang="en-US"/>
        </a:p>
      </dgm:t>
    </dgm:pt>
    <dgm:pt modelId="{B091B84D-6F22-4F67-8BFD-1BB1D5AC6ACA}" type="sibTrans" cxnId="{33E81DAB-0DE2-468C-88E3-01D08D19CF96}">
      <dgm:prSet/>
      <dgm:spPr/>
      <dgm:t>
        <a:bodyPr/>
        <a:lstStyle/>
        <a:p>
          <a:endParaRPr lang="en-US"/>
        </a:p>
      </dgm:t>
    </dgm:pt>
    <dgm:pt modelId="{8E58E418-7FFB-4428-9873-06F20FB2CE60}">
      <dgm:prSet/>
      <dgm:spPr/>
      <dgm:t>
        <a:bodyPr/>
        <a:lstStyle/>
        <a:p>
          <a:r>
            <a:rPr lang="es-ES"/>
            <a:t>Diverticulitis</a:t>
          </a:r>
          <a:endParaRPr lang="en-US"/>
        </a:p>
      </dgm:t>
    </dgm:pt>
    <dgm:pt modelId="{CFD2573B-45DB-46D5-BD21-F0DAAFB7EE20}" type="parTrans" cxnId="{72E6A700-DA32-4F8B-8FF0-148BCD0269A0}">
      <dgm:prSet/>
      <dgm:spPr/>
      <dgm:t>
        <a:bodyPr/>
        <a:lstStyle/>
        <a:p>
          <a:endParaRPr lang="en-US"/>
        </a:p>
      </dgm:t>
    </dgm:pt>
    <dgm:pt modelId="{A5EB88F0-68A2-4117-9BFD-B35394A46AB0}" type="sibTrans" cxnId="{72E6A700-DA32-4F8B-8FF0-148BCD0269A0}">
      <dgm:prSet/>
      <dgm:spPr/>
      <dgm:t>
        <a:bodyPr/>
        <a:lstStyle/>
        <a:p>
          <a:endParaRPr lang="en-US"/>
        </a:p>
      </dgm:t>
    </dgm:pt>
    <dgm:pt modelId="{B9C04AEB-7435-402E-B25F-19BF60C18581}">
      <dgm:prSet/>
      <dgm:spPr/>
      <dgm:t>
        <a:bodyPr/>
        <a:lstStyle/>
        <a:p>
          <a:r>
            <a:rPr lang="es-ES"/>
            <a:t>Apendicitis aguda</a:t>
          </a:r>
          <a:endParaRPr lang="en-US"/>
        </a:p>
      </dgm:t>
    </dgm:pt>
    <dgm:pt modelId="{DBE6B72C-76E9-4907-AD38-26DAF24E8EEF}" type="parTrans" cxnId="{AA144062-A350-4D74-B780-67FEB5E05590}">
      <dgm:prSet/>
      <dgm:spPr/>
      <dgm:t>
        <a:bodyPr/>
        <a:lstStyle/>
        <a:p>
          <a:endParaRPr lang="en-US"/>
        </a:p>
      </dgm:t>
    </dgm:pt>
    <dgm:pt modelId="{0AE46954-474D-4EBC-B143-75BBE8C70D59}" type="sibTrans" cxnId="{AA144062-A350-4D74-B780-67FEB5E05590}">
      <dgm:prSet/>
      <dgm:spPr/>
      <dgm:t>
        <a:bodyPr/>
        <a:lstStyle/>
        <a:p>
          <a:endParaRPr lang="en-US"/>
        </a:p>
      </dgm:t>
    </dgm:pt>
    <dgm:pt modelId="{54449A48-FC45-4201-BADB-1A5DD225739C}">
      <dgm:prSet/>
      <dgm:spPr/>
      <dgm:t>
        <a:bodyPr/>
        <a:lstStyle/>
        <a:p>
          <a:r>
            <a:rPr lang="es-ES"/>
            <a:t>Cólico biliar</a:t>
          </a:r>
          <a:endParaRPr lang="en-US"/>
        </a:p>
      </dgm:t>
    </dgm:pt>
    <dgm:pt modelId="{00D3093C-42DA-4462-8BCE-E58F50913EE8}" type="parTrans" cxnId="{74559674-E2F6-4495-8AA8-22C949B3F6D6}">
      <dgm:prSet/>
      <dgm:spPr/>
      <dgm:t>
        <a:bodyPr/>
        <a:lstStyle/>
        <a:p>
          <a:endParaRPr lang="en-US"/>
        </a:p>
      </dgm:t>
    </dgm:pt>
    <dgm:pt modelId="{E1B2AE43-C92D-4969-9749-3EA375C8F4EF}" type="sibTrans" cxnId="{74559674-E2F6-4495-8AA8-22C949B3F6D6}">
      <dgm:prSet/>
      <dgm:spPr/>
      <dgm:t>
        <a:bodyPr/>
        <a:lstStyle/>
        <a:p>
          <a:endParaRPr lang="en-US"/>
        </a:p>
      </dgm:t>
    </dgm:pt>
    <dgm:pt modelId="{67580E42-3C68-4D4F-8C78-724EF3199C63}">
      <dgm:prSet/>
      <dgm:spPr/>
      <dgm:t>
        <a:bodyPr/>
        <a:lstStyle/>
        <a:p>
          <a:r>
            <a:rPr lang="es-ES"/>
            <a:t>Pancreatitis</a:t>
          </a:r>
          <a:endParaRPr lang="en-US"/>
        </a:p>
      </dgm:t>
    </dgm:pt>
    <dgm:pt modelId="{F705EAB4-0466-4876-84DD-B0EA98A6DBF5}" type="parTrans" cxnId="{20E86A42-82D7-4808-A79B-A1301DF4DB0C}">
      <dgm:prSet/>
      <dgm:spPr/>
      <dgm:t>
        <a:bodyPr/>
        <a:lstStyle/>
        <a:p>
          <a:endParaRPr lang="en-US"/>
        </a:p>
      </dgm:t>
    </dgm:pt>
    <dgm:pt modelId="{2FCF24A7-FAE7-4133-96A9-CAE1FB78135D}" type="sibTrans" cxnId="{20E86A42-82D7-4808-A79B-A1301DF4DB0C}">
      <dgm:prSet/>
      <dgm:spPr/>
      <dgm:t>
        <a:bodyPr/>
        <a:lstStyle/>
        <a:p>
          <a:endParaRPr lang="en-US"/>
        </a:p>
      </dgm:t>
    </dgm:pt>
    <dgm:pt modelId="{72F3023B-B7C4-4791-800B-CBFA0D827960}">
      <dgm:prSet/>
      <dgm:spPr/>
      <dgm:t>
        <a:bodyPr/>
        <a:lstStyle/>
        <a:p>
          <a:r>
            <a:rPr lang="es-ES"/>
            <a:t>Trastornos ginecológicos</a:t>
          </a:r>
          <a:endParaRPr lang="en-US"/>
        </a:p>
      </dgm:t>
    </dgm:pt>
    <dgm:pt modelId="{FF158E06-BFAB-403C-93B2-FE41649AB4DD}" type="parTrans" cxnId="{214F4DC8-7E6B-42F2-AB83-A21047FD516B}">
      <dgm:prSet/>
      <dgm:spPr/>
      <dgm:t>
        <a:bodyPr/>
        <a:lstStyle/>
        <a:p>
          <a:endParaRPr lang="en-US"/>
        </a:p>
      </dgm:t>
    </dgm:pt>
    <dgm:pt modelId="{CF84A391-A1D6-4BC9-BE60-6AFF2F7AF9DD}" type="sibTrans" cxnId="{214F4DC8-7E6B-42F2-AB83-A21047FD516B}">
      <dgm:prSet/>
      <dgm:spPr/>
      <dgm:t>
        <a:bodyPr/>
        <a:lstStyle/>
        <a:p>
          <a:endParaRPr lang="en-US"/>
        </a:p>
      </dgm:t>
    </dgm:pt>
    <dgm:pt modelId="{8756C0C1-068A-42D0-BC8B-A3C768439482}">
      <dgm:prSet/>
      <dgm:spPr/>
      <dgm:t>
        <a:bodyPr/>
        <a:lstStyle/>
        <a:p>
          <a:r>
            <a:rPr lang="es-ES"/>
            <a:t>Origen musculoesquelético</a:t>
          </a:r>
          <a:endParaRPr lang="en-US"/>
        </a:p>
      </dgm:t>
    </dgm:pt>
    <dgm:pt modelId="{92C94A76-923F-4338-8237-90C620CB4B37}" type="parTrans" cxnId="{3FD4EAB6-0B20-4976-9180-0042FAFA9D2E}">
      <dgm:prSet/>
      <dgm:spPr/>
      <dgm:t>
        <a:bodyPr/>
        <a:lstStyle/>
        <a:p>
          <a:endParaRPr lang="en-US"/>
        </a:p>
      </dgm:t>
    </dgm:pt>
    <dgm:pt modelId="{28A8E8BA-1119-4119-A0CE-37CE0D108963}" type="sibTrans" cxnId="{3FD4EAB6-0B20-4976-9180-0042FAFA9D2E}">
      <dgm:prSet/>
      <dgm:spPr/>
      <dgm:t>
        <a:bodyPr/>
        <a:lstStyle/>
        <a:p>
          <a:endParaRPr lang="en-US"/>
        </a:p>
      </dgm:t>
    </dgm:pt>
    <dgm:pt modelId="{75AB2F1B-6784-4F0C-8A25-C383F64E48B8}" type="pres">
      <dgm:prSet presAssocID="{C94FC732-63F0-4110-B237-FB836B5FA5B0}" presName="diagram" presStyleCnt="0">
        <dgm:presLayoutVars>
          <dgm:dir/>
          <dgm:resizeHandles val="exact"/>
        </dgm:presLayoutVars>
      </dgm:prSet>
      <dgm:spPr/>
    </dgm:pt>
    <dgm:pt modelId="{B837A7BC-59E4-4048-B46C-74EEBCA07FC1}" type="pres">
      <dgm:prSet presAssocID="{8B53E9D5-40D1-4C82-95DD-C0362C9DBA7A}" presName="node" presStyleLbl="node1" presStyleIdx="0" presStyleCnt="12">
        <dgm:presLayoutVars>
          <dgm:bulletEnabled val="1"/>
        </dgm:presLayoutVars>
      </dgm:prSet>
      <dgm:spPr/>
    </dgm:pt>
    <dgm:pt modelId="{73A66692-739B-4FBE-AE1D-FAFD62EAFD17}" type="pres">
      <dgm:prSet presAssocID="{E0FA97D3-3ECE-4FD7-A219-9743DA264305}" presName="sibTrans" presStyleCnt="0"/>
      <dgm:spPr/>
    </dgm:pt>
    <dgm:pt modelId="{32352512-BD4B-40F9-8E0E-5842757737C5}" type="pres">
      <dgm:prSet presAssocID="{35FC65D8-8D69-44CB-A959-BF8BAC2F1A1E}" presName="node" presStyleLbl="node1" presStyleIdx="1" presStyleCnt="12">
        <dgm:presLayoutVars>
          <dgm:bulletEnabled val="1"/>
        </dgm:presLayoutVars>
      </dgm:prSet>
      <dgm:spPr/>
    </dgm:pt>
    <dgm:pt modelId="{FB22D08A-D0F0-40E0-8DA6-0D8FA4BA27A5}" type="pres">
      <dgm:prSet presAssocID="{F9661623-76FF-4AF1-9A9C-6AF913F1D9E5}" presName="sibTrans" presStyleCnt="0"/>
      <dgm:spPr/>
    </dgm:pt>
    <dgm:pt modelId="{1C5B8F1F-777B-404E-A7FB-A9813113B5A9}" type="pres">
      <dgm:prSet presAssocID="{98833B87-96C1-4A8F-8CE9-9482D63DE134}" presName="node" presStyleLbl="node1" presStyleIdx="2" presStyleCnt="12">
        <dgm:presLayoutVars>
          <dgm:bulletEnabled val="1"/>
        </dgm:presLayoutVars>
      </dgm:prSet>
      <dgm:spPr/>
    </dgm:pt>
    <dgm:pt modelId="{6A2295E1-EF34-45EB-AF35-E0768774D735}" type="pres">
      <dgm:prSet presAssocID="{0E4EADB9-CE29-4215-B1A1-9F32BDB94A04}" presName="sibTrans" presStyleCnt="0"/>
      <dgm:spPr/>
    </dgm:pt>
    <dgm:pt modelId="{6E16969F-F7DA-429C-92EF-ABA7208649C5}" type="pres">
      <dgm:prSet presAssocID="{D2E326F6-BE82-49A7-A8DC-F6499D0861E2}" presName="node" presStyleLbl="node1" presStyleIdx="3" presStyleCnt="12">
        <dgm:presLayoutVars>
          <dgm:bulletEnabled val="1"/>
        </dgm:presLayoutVars>
      </dgm:prSet>
      <dgm:spPr/>
    </dgm:pt>
    <dgm:pt modelId="{352FC37A-D292-4A64-8F4F-C275C05DA7BF}" type="pres">
      <dgm:prSet presAssocID="{CADC2768-85A7-4DBB-B183-3E4E8950E9E7}" presName="sibTrans" presStyleCnt="0"/>
      <dgm:spPr/>
    </dgm:pt>
    <dgm:pt modelId="{3E1C7375-C4CE-473D-9B43-06EC8F0B0F77}" type="pres">
      <dgm:prSet presAssocID="{7C6EF89E-48C3-4DAD-A1D8-3D6189795A47}" presName="node" presStyleLbl="node1" presStyleIdx="4" presStyleCnt="12">
        <dgm:presLayoutVars>
          <dgm:bulletEnabled val="1"/>
        </dgm:presLayoutVars>
      </dgm:prSet>
      <dgm:spPr/>
    </dgm:pt>
    <dgm:pt modelId="{93139161-7699-4AF9-ADB3-2C18B75EF5ED}" type="pres">
      <dgm:prSet presAssocID="{33D70F0B-04CF-4249-8B34-B3F517CEEACA}" presName="sibTrans" presStyleCnt="0"/>
      <dgm:spPr/>
    </dgm:pt>
    <dgm:pt modelId="{9888C511-9751-49CB-BC38-D3CFEE2D2B02}" type="pres">
      <dgm:prSet presAssocID="{613A7B4A-EE67-429D-A767-75D023315490}" presName="node" presStyleLbl="node1" presStyleIdx="5" presStyleCnt="12">
        <dgm:presLayoutVars>
          <dgm:bulletEnabled val="1"/>
        </dgm:presLayoutVars>
      </dgm:prSet>
      <dgm:spPr/>
    </dgm:pt>
    <dgm:pt modelId="{5D985343-4E4B-4D6A-9DBF-E346D7ABF7FE}" type="pres">
      <dgm:prSet presAssocID="{B091B84D-6F22-4F67-8BFD-1BB1D5AC6ACA}" presName="sibTrans" presStyleCnt="0"/>
      <dgm:spPr/>
    </dgm:pt>
    <dgm:pt modelId="{74883613-10CA-42EE-9F7E-CB55E80169E9}" type="pres">
      <dgm:prSet presAssocID="{8E58E418-7FFB-4428-9873-06F20FB2CE60}" presName="node" presStyleLbl="node1" presStyleIdx="6" presStyleCnt="12">
        <dgm:presLayoutVars>
          <dgm:bulletEnabled val="1"/>
        </dgm:presLayoutVars>
      </dgm:prSet>
      <dgm:spPr/>
    </dgm:pt>
    <dgm:pt modelId="{95BD19E8-D3E0-4BD9-9768-D7E29450136E}" type="pres">
      <dgm:prSet presAssocID="{A5EB88F0-68A2-4117-9BFD-B35394A46AB0}" presName="sibTrans" presStyleCnt="0"/>
      <dgm:spPr/>
    </dgm:pt>
    <dgm:pt modelId="{FD837D38-2244-409E-B02D-581694B94059}" type="pres">
      <dgm:prSet presAssocID="{B9C04AEB-7435-402E-B25F-19BF60C18581}" presName="node" presStyleLbl="node1" presStyleIdx="7" presStyleCnt="12">
        <dgm:presLayoutVars>
          <dgm:bulletEnabled val="1"/>
        </dgm:presLayoutVars>
      </dgm:prSet>
      <dgm:spPr/>
    </dgm:pt>
    <dgm:pt modelId="{2C716DA4-BAD2-4FD8-A72F-A7346405F1F1}" type="pres">
      <dgm:prSet presAssocID="{0AE46954-474D-4EBC-B143-75BBE8C70D59}" presName="sibTrans" presStyleCnt="0"/>
      <dgm:spPr/>
    </dgm:pt>
    <dgm:pt modelId="{5A4C556E-E334-43BD-8B35-2F479A6C712E}" type="pres">
      <dgm:prSet presAssocID="{54449A48-FC45-4201-BADB-1A5DD225739C}" presName="node" presStyleLbl="node1" presStyleIdx="8" presStyleCnt="12">
        <dgm:presLayoutVars>
          <dgm:bulletEnabled val="1"/>
        </dgm:presLayoutVars>
      </dgm:prSet>
      <dgm:spPr/>
    </dgm:pt>
    <dgm:pt modelId="{A19B6EE7-A0CB-4656-87AB-89C1A75648FF}" type="pres">
      <dgm:prSet presAssocID="{E1B2AE43-C92D-4969-9749-3EA375C8F4EF}" presName="sibTrans" presStyleCnt="0"/>
      <dgm:spPr/>
    </dgm:pt>
    <dgm:pt modelId="{349F884B-476D-4AD7-969B-BEBA179FC9B1}" type="pres">
      <dgm:prSet presAssocID="{67580E42-3C68-4D4F-8C78-724EF3199C63}" presName="node" presStyleLbl="node1" presStyleIdx="9" presStyleCnt="12">
        <dgm:presLayoutVars>
          <dgm:bulletEnabled val="1"/>
        </dgm:presLayoutVars>
      </dgm:prSet>
      <dgm:spPr/>
    </dgm:pt>
    <dgm:pt modelId="{D45C9A78-674B-42DD-BA4C-6EAE0FCA34EE}" type="pres">
      <dgm:prSet presAssocID="{2FCF24A7-FAE7-4133-96A9-CAE1FB78135D}" presName="sibTrans" presStyleCnt="0"/>
      <dgm:spPr/>
    </dgm:pt>
    <dgm:pt modelId="{F4398A74-3A92-48C3-8D65-56B8AE67746B}" type="pres">
      <dgm:prSet presAssocID="{72F3023B-B7C4-4791-800B-CBFA0D827960}" presName="node" presStyleLbl="node1" presStyleIdx="10" presStyleCnt="12">
        <dgm:presLayoutVars>
          <dgm:bulletEnabled val="1"/>
        </dgm:presLayoutVars>
      </dgm:prSet>
      <dgm:spPr/>
    </dgm:pt>
    <dgm:pt modelId="{34800294-27DD-4611-8F9E-3BF241B8811E}" type="pres">
      <dgm:prSet presAssocID="{CF84A391-A1D6-4BC9-BE60-6AFF2F7AF9DD}" presName="sibTrans" presStyleCnt="0"/>
      <dgm:spPr/>
    </dgm:pt>
    <dgm:pt modelId="{63170387-D6CF-4B59-A9BD-4AD1F39E08CD}" type="pres">
      <dgm:prSet presAssocID="{8756C0C1-068A-42D0-BC8B-A3C768439482}" presName="node" presStyleLbl="node1" presStyleIdx="11" presStyleCnt="12">
        <dgm:presLayoutVars>
          <dgm:bulletEnabled val="1"/>
        </dgm:presLayoutVars>
      </dgm:prSet>
      <dgm:spPr/>
    </dgm:pt>
  </dgm:ptLst>
  <dgm:cxnLst>
    <dgm:cxn modelId="{72E6A700-DA32-4F8B-8FF0-148BCD0269A0}" srcId="{C94FC732-63F0-4110-B237-FB836B5FA5B0}" destId="{8E58E418-7FFB-4428-9873-06F20FB2CE60}" srcOrd="6" destOrd="0" parTransId="{CFD2573B-45DB-46D5-BD21-F0DAAFB7EE20}" sibTransId="{A5EB88F0-68A2-4117-9BFD-B35394A46AB0}"/>
    <dgm:cxn modelId="{4F13AF20-E37E-4B2B-9F03-4D6AE2F91CD5}" type="presOf" srcId="{54449A48-FC45-4201-BADB-1A5DD225739C}" destId="{5A4C556E-E334-43BD-8B35-2F479A6C712E}" srcOrd="0" destOrd="0" presId="urn:microsoft.com/office/officeart/2005/8/layout/default"/>
    <dgm:cxn modelId="{0AABB623-9598-4E82-B823-B1B1E2B4240A}" srcId="{C94FC732-63F0-4110-B237-FB836B5FA5B0}" destId="{8B53E9D5-40D1-4C82-95DD-C0362C9DBA7A}" srcOrd="0" destOrd="0" parTransId="{E77700E9-CD50-4E53-A513-73CBFB5DE89B}" sibTransId="{E0FA97D3-3ECE-4FD7-A219-9743DA264305}"/>
    <dgm:cxn modelId="{83C90929-CF81-4F0A-9666-8E3ADDBA6C02}" type="presOf" srcId="{D2E326F6-BE82-49A7-A8DC-F6499D0861E2}" destId="{6E16969F-F7DA-429C-92EF-ABA7208649C5}" srcOrd="0" destOrd="0" presId="urn:microsoft.com/office/officeart/2005/8/layout/default"/>
    <dgm:cxn modelId="{ED0DEF34-0712-47A3-9FC2-3046FE900B97}" type="presOf" srcId="{7C6EF89E-48C3-4DAD-A1D8-3D6189795A47}" destId="{3E1C7375-C4CE-473D-9B43-06EC8F0B0F77}" srcOrd="0" destOrd="0" presId="urn:microsoft.com/office/officeart/2005/8/layout/default"/>
    <dgm:cxn modelId="{4E956836-CD42-478D-8E84-98E1E6326DD0}" type="presOf" srcId="{C94FC732-63F0-4110-B237-FB836B5FA5B0}" destId="{75AB2F1B-6784-4F0C-8A25-C383F64E48B8}" srcOrd="0" destOrd="0" presId="urn:microsoft.com/office/officeart/2005/8/layout/default"/>
    <dgm:cxn modelId="{15D4D93C-3780-437B-8D88-6DB8CAA87DF4}" type="presOf" srcId="{B9C04AEB-7435-402E-B25F-19BF60C18581}" destId="{FD837D38-2244-409E-B02D-581694B94059}" srcOrd="0" destOrd="0" presId="urn:microsoft.com/office/officeart/2005/8/layout/default"/>
    <dgm:cxn modelId="{AA144062-A350-4D74-B780-67FEB5E05590}" srcId="{C94FC732-63F0-4110-B237-FB836B5FA5B0}" destId="{B9C04AEB-7435-402E-B25F-19BF60C18581}" srcOrd="7" destOrd="0" parTransId="{DBE6B72C-76E9-4907-AD38-26DAF24E8EEF}" sibTransId="{0AE46954-474D-4EBC-B143-75BBE8C70D59}"/>
    <dgm:cxn modelId="{20E86A42-82D7-4808-A79B-A1301DF4DB0C}" srcId="{C94FC732-63F0-4110-B237-FB836B5FA5B0}" destId="{67580E42-3C68-4D4F-8C78-724EF3199C63}" srcOrd="9" destOrd="0" parTransId="{F705EAB4-0466-4876-84DD-B0EA98A6DBF5}" sibTransId="{2FCF24A7-FAE7-4133-96A9-CAE1FB78135D}"/>
    <dgm:cxn modelId="{12D79369-B5D8-400D-8192-251DCADAE311}" type="presOf" srcId="{8E58E418-7FFB-4428-9873-06F20FB2CE60}" destId="{74883613-10CA-42EE-9F7E-CB55E80169E9}" srcOrd="0" destOrd="0" presId="urn:microsoft.com/office/officeart/2005/8/layout/default"/>
    <dgm:cxn modelId="{D0DC9D6D-9014-4305-9A5A-87309979C776}" srcId="{C94FC732-63F0-4110-B237-FB836B5FA5B0}" destId="{D2E326F6-BE82-49A7-A8DC-F6499D0861E2}" srcOrd="3" destOrd="0" parTransId="{103D7074-8619-416E-82B2-FB77A6547319}" sibTransId="{CADC2768-85A7-4DBB-B183-3E4E8950E9E7}"/>
    <dgm:cxn modelId="{76CEA04D-78E3-4134-8E89-DE9D6611FDCF}" type="presOf" srcId="{35FC65D8-8D69-44CB-A959-BF8BAC2F1A1E}" destId="{32352512-BD4B-40F9-8E0E-5842757737C5}" srcOrd="0" destOrd="0" presId="urn:microsoft.com/office/officeart/2005/8/layout/default"/>
    <dgm:cxn modelId="{081B2473-EF74-4CBE-BBE6-0F5CADEE9A16}" type="presOf" srcId="{98833B87-96C1-4A8F-8CE9-9482D63DE134}" destId="{1C5B8F1F-777B-404E-A7FB-A9813113B5A9}" srcOrd="0" destOrd="0" presId="urn:microsoft.com/office/officeart/2005/8/layout/default"/>
    <dgm:cxn modelId="{74559674-E2F6-4495-8AA8-22C949B3F6D6}" srcId="{C94FC732-63F0-4110-B237-FB836B5FA5B0}" destId="{54449A48-FC45-4201-BADB-1A5DD225739C}" srcOrd="8" destOrd="0" parTransId="{00D3093C-42DA-4462-8BCE-E58F50913EE8}" sibTransId="{E1B2AE43-C92D-4969-9749-3EA375C8F4EF}"/>
    <dgm:cxn modelId="{8979ED9A-A289-47AA-A42C-21CD2D73176D}" type="presOf" srcId="{613A7B4A-EE67-429D-A767-75D023315490}" destId="{9888C511-9751-49CB-BC38-D3CFEE2D2B02}" srcOrd="0" destOrd="0" presId="urn:microsoft.com/office/officeart/2005/8/layout/default"/>
    <dgm:cxn modelId="{9667699D-47FC-4F34-8AAE-DE8831D3C5DD}" srcId="{C94FC732-63F0-4110-B237-FB836B5FA5B0}" destId="{7C6EF89E-48C3-4DAD-A1D8-3D6189795A47}" srcOrd="4" destOrd="0" parTransId="{3E7C1FF7-C4AE-45AC-9220-C110706B03BA}" sibTransId="{33D70F0B-04CF-4249-8B34-B3F517CEEACA}"/>
    <dgm:cxn modelId="{3AB06C9D-98ED-42C1-965A-2CC0AE8D17B9}" type="presOf" srcId="{8756C0C1-068A-42D0-BC8B-A3C768439482}" destId="{63170387-D6CF-4B59-A9BD-4AD1F39E08CD}" srcOrd="0" destOrd="0" presId="urn:microsoft.com/office/officeart/2005/8/layout/default"/>
    <dgm:cxn modelId="{33E81DAB-0DE2-468C-88E3-01D08D19CF96}" srcId="{C94FC732-63F0-4110-B237-FB836B5FA5B0}" destId="{613A7B4A-EE67-429D-A767-75D023315490}" srcOrd="5" destOrd="0" parTransId="{6ABF2642-4DC9-4883-8FFB-9F810412B713}" sibTransId="{B091B84D-6F22-4F67-8BFD-1BB1D5AC6ACA}"/>
    <dgm:cxn modelId="{C2C561B2-E19A-499F-9C47-0847E65ED552}" type="presOf" srcId="{72F3023B-B7C4-4791-800B-CBFA0D827960}" destId="{F4398A74-3A92-48C3-8D65-56B8AE67746B}" srcOrd="0" destOrd="0" presId="urn:microsoft.com/office/officeart/2005/8/layout/default"/>
    <dgm:cxn modelId="{3FD4EAB6-0B20-4976-9180-0042FAFA9D2E}" srcId="{C94FC732-63F0-4110-B237-FB836B5FA5B0}" destId="{8756C0C1-068A-42D0-BC8B-A3C768439482}" srcOrd="11" destOrd="0" parTransId="{92C94A76-923F-4338-8237-90C620CB4B37}" sibTransId="{28A8E8BA-1119-4119-A0CE-37CE0D108963}"/>
    <dgm:cxn modelId="{907F9DBA-6BD5-4D6D-A567-66AFD1139D2C}" type="presOf" srcId="{8B53E9D5-40D1-4C82-95DD-C0362C9DBA7A}" destId="{B837A7BC-59E4-4048-B46C-74EEBCA07FC1}" srcOrd="0" destOrd="0" presId="urn:microsoft.com/office/officeart/2005/8/layout/default"/>
    <dgm:cxn modelId="{214F4DC8-7E6B-42F2-AB83-A21047FD516B}" srcId="{C94FC732-63F0-4110-B237-FB836B5FA5B0}" destId="{72F3023B-B7C4-4791-800B-CBFA0D827960}" srcOrd="10" destOrd="0" parTransId="{FF158E06-BFAB-403C-93B2-FE41649AB4DD}" sibTransId="{CF84A391-A1D6-4BC9-BE60-6AFF2F7AF9DD}"/>
    <dgm:cxn modelId="{A1A270F0-8FEC-40BF-8DF7-2586F5454E55}" srcId="{C94FC732-63F0-4110-B237-FB836B5FA5B0}" destId="{35FC65D8-8D69-44CB-A959-BF8BAC2F1A1E}" srcOrd="1" destOrd="0" parTransId="{F4E4144C-534E-4610-AA02-A8D3A25B7C0B}" sibTransId="{F9661623-76FF-4AF1-9A9C-6AF913F1D9E5}"/>
    <dgm:cxn modelId="{B99649F1-2F4D-4144-A560-D897CEA7ABE5}" type="presOf" srcId="{67580E42-3C68-4D4F-8C78-724EF3199C63}" destId="{349F884B-476D-4AD7-969B-BEBA179FC9B1}" srcOrd="0" destOrd="0" presId="urn:microsoft.com/office/officeart/2005/8/layout/default"/>
    <dgm:cxn modelId="{CC68DBFA-FE5D-4FA3-805B-81E5A84F4192}" srcId="{C94FC732-63F0-4110-B237-FB836B5FA5B0}" destId="{98833B87-96C1-4A8F-8CE9-9482D63DE134}" srcOrd="2" destOrd="0" parTransId="{D1E8D757-3104-4672-B18D-BF6835770DB3}" sibTransId="{0E4EADB9-CE29-4215-B1A1-9F32BDB94A04}"/>
    <dgm:cxn modelId="{D75EF739-BA8D-433D-8F4F-CF16285BB284}" type="presParOf" srcId="{75AB2F1B-6784-4F0C-8A25-C383F64E48B8}" destId="{B837A7BC-59E4-4048-B46C-74EEBCA07FC1}" srcOrd="0" destOrd="0" presId="urn:microsoft.com/office/officeart/2005/8/layout/default"/>
    <dgm:cxn modelId="{C7DB3A82-8184-4D4F-9656-DFACDFC94C91}" type="presParOf" srcId="{75AB2F1B-6784-4F0C-8A25-C383F64E48B8}" destId="{73A66692-739B-4FBE-AE1D-FAFD62EAFD17}" srcOrd="1" destOrd="0" presId="urn:microsoft.com/office/officeart/2005/8/layout/default"/>
    <dgm:cxn modelId="{74C22792-AE65-4FF4-A10E-D2CFAB4BD376}" type="presParOf" srcId="{75AB2F1B-6784-4F0C-8A25-C383F64E48B8}" destId="{32352512-BD4B-40F9-8E0E-5842757737C5}" srcOrd="2" destOrd="0" presId="urn:microsoft.com/office/officeart/2005/8/layout/default"/>
    <dgm:cxn modelId="{F1E93FA4-7327-4CBE-9F24-192E7F32EF05}" type="presParOf" srcId="{75AB2F1B-6784-4F0C-8A25-C383F64E48B8}" destId="{FB22D08A-D0F0-40E0-8DA6-0D8FA4BA27A5}" srcOrd="3" destOrd="0" presId="urn:microsoft.com/office/officeart/2005/8/layout/default"/>
    <dgm:cxn modelId="{07A750A2-65CC-4BDC-A858-80424F212B46}" type="presParOf" srcId="{75AB2F1B-6784-4F0C-8A25-C383F64E48B8}" destId="{1C5B8F1F-777B-404E-A7FB-A9813113B5A9}" srcOrd="4" destOrd="0" presId="urn:microsoft.com/office/officeart/2005/8/layout/default"/>
    <dgm:cxn modelId="{0E0A95BD-FDE8-48C5-9D4B-B537BE44BD08}" type="presParOf" srcId="{75AB2F1B-6784-4F0C-8A25-C383F64E48B8}" destId="{6A2295E1-EF34-45EB-AF35-E0768774D735}" srcOrd="5" destOrd="0" presId="urn:microsoft.com/office/officeart/2005/8/layout/default"/>
    <dgm:cxn modelId="{2BC3C653-C837-400A-B846-659042A2E0B8}" type="presParOf" srcId="{75AB2F1B-6784-4F0C-8A25-C383F64E48B8}" destId="{6E16969F-F7DA-429C-92EF-ABA7208649C5}" srcOrd="6" destOrd="0" presId="urn:microsoft.com/office/officeart/2005/8/layout/default"/>
    <dgm:cxn modelId="{50CE3979-C349-4E65-956F-2426FD3DE4E2}" type="presParOf" srcId="{75AB2F1B-6784-4F0C-8A25-C383F64E48B8}" destId="{352FC37A-D292-4A64-8F4F-C275C05DA7BF}" srcOrd="7" destOrd="0" presId="urn:microsoft.com/office/officeart/2005/8/layout/default"/>
    <dgm:cxn modelId="{D9F97491-9BBD-4869-834E-B38377ED205D}" type="presParOf" srcId="{75AB2F1B-6784-4F0C-8A25-C383F64E48B8}" destId="{3E1C7375-C4CE-473D-9B43-06EC8F0B0F77}" srcOrd="8" destOrd="0" presId="urn:microsoft.com/office/officeart/2005/8/layout/default"/>
    <dgm:cxn modelId="{48CA71CA-A056-4992-9F26-1A13831644CE}" type="presParOf" srcId="{75AB2F1B-6784-4F0C-8A25-C383F64E48B8}" destId="{93139161-7699-4AF9-ADB3-2C18B75EF5ED}" srcOrd="9" destOrd="0" presId="urn:microsoft.com/office/officeart/2005/8/layout/default"/>
    <dgm:cxn modelId="{CD56F4EE-C549-4011-AEBC-B7EB3E5FD8AE}" type="presParOf" srcId="{75AB2F1B-6784-4F0C-8A25-C383F64E48B8}" destId="{9888C511-9751-49CB-BC38-D3CFEE2D2B02}" srcOrd="10" destOrd="0" presId="urn:microsoft.com/office/officeart/2005/8/layout/default"/>
    <dgm:cxn modelId="{4CBDC9B8-90BB-4171-B4DF-7F9863EE8C80}" type="presParOf" srcId="{75AB2F1B-6784-4F0C-8A25-C383F64E48B8}" destId="{5D985343-4E4B-4D6A-9DBF-E346D7ABF7FE}" srcOrd="11" destOrd="0" presId="urn:microsoft.com/office/officeart/2005/8/layout/default"/>
    <dgm:cxn modelId="{C8C9975E-6534-4CA3-B5FB-445F5AEDBB8F}" type="presParOf" srcId="{75AB2F1B-6784-4F0C-8A25-C383F64E48B8}" destId="{74883613-10CA-42EE-9F7E-CB55E80169E9}" srcOrd="12" destOrd="0" presId="urn:microsoft.com/office/officeart/2005/8/layout/default"/>
    <dgm:cxn modelId="{4A9FBCEF-7027-4054-BCF0-EBB2E40CAAC5}" type="presParOf" srcId="{75AB2F1B-6784-4F0C-8A25-C383F64E48B8}" destId="{95BD19E8-D3E0-4BD9-9768-D7E29450136E}" srcOrd="13" destOrd="0" presId="urn:microsoft.com/office/officeart/2005/8/layout/default"/>
    <dgm:cxn modelId="{ABBEA641-F163-4443-A23C-D3BEEFC929A6}" type="presParOf" srcId="{75AB2F1B-6784-4F0C-8A25-C383F64E48B8}" destId="{FD837D38-2244-409E-B02D-581694B94059}" srcOrd="14" destOrd="0" presId="urn:microsoft.com/office/officeart/2005/8/layout/default"/>
    <dgm:cxn modelId="{6A967A35-0AEC-4101-910C-5861B15FDCB3}" type="presParOf" srcId="{75AB2F1B-6784-4F0C-8A25-C383F64E48B8}" destId="{2C716DA4-BAD2-4FD8-A72F-A7346405F1F1}" srcOrd="15" destOrd="0" presId="urn:microsoft.com/office/officeart/2005/8/layout/default"/>
    <dgm:cxn modelId="{6DFC0B6E-AC91-4C42-992B-D0EE6E44B9F5}" type="presParOf" srcId="{75AB2F1B-6784-4F0C-8A25-C383F64E48B8}" destId="{5A4C556E-E334-43BD-8B35-2F479A6C712E}" srcOrd="16" destOrd="0" presId="urn:microsoft.com/office/officeart/2005/8/layout/default"/>
    <dgm:cxn modelId="{A7B6F381-0404-490A-B729-09658BE2DBC6}" type="presParOf" srcId="{75AB2F1B-6784-4F0C-8A25-C383F64E48B8}" destId="{A19B6EE7-A0CB-4656-87AB-89C1A75648FF}" srcOrd="17" destOrd="0" presId="urn:microsoft.com/office/officeart/2005/8/layout/default"/>
    <dgm:cxn modelId="{6DD10C01-86A7-49CA-94F4-6397C9C29409}" type="presParOf" srcId="{75AB2F1B-6784-4F0C-8A25-C383F64E48B8}" destId="{349F884B-476D-4AD7-969B-BEBA179FC9B1}" srcOrd="18" destOrd="0" presId="urn:microsoft.com/office/officeart/2005/8/layout/default"/>
    <dgm:cxn modelId="{83A4EF44-E9BF-4EB1-AACC-F45C1EBD4E01}" type="presParOf" srcId="{75AB2F1B-6784-4F0C-8A25-C383F64E48B8}" destId="{D45C9A78-674B-42DD-BA4C-6EAE0FCA34EE}" srcOrd="19" destOrd="0" presId="urn:microsoft.com/office/officeart/2005/8/layout/default"/>
    <dgm:cxn modelId="{95A646E4-0677-4EC1-BC0C-D9BE5847486C}" type="presParOf" srcId="{75AB2F1B-6784-4F0C-8A25-C383F64E48B8}" destId="{F4398A74-3A92-48C3-8D65-56B8AE67746B}" srcOrd="20" destOrd="0" presId="urn:microsoft.com/office/officeart/2005/8/layout/default"/>
    <dgm:cxn modelId="{B5FE5647-8752-4962-8AC9-33DC9CBC3B92}" type="presParOf" srcId="{75AB2F1B-6784-4F0C-8A25-C383F64E48B8}" destId="{34800294-27DD-4611-8F9E-3BF241B8811E}" srcOrd="21" destOrd="0" presId="urn:microsoft.com/office/officeart/2005/8/layout/default"/>
    <dgm:cxn modelId="{CE0229BB-581D-49DA-A88A-CC5E3DDCEEA2}" type="presParOf" srcId="{75AB2F1B-6784-4F0C-8A25-C383F64E48B8}" destId="{63170387-D6CF-4B59-A9BD-4AD1F39E08CD}"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E5AB71-41D4-492D-90C4-A7BB1CDB6655}" type="doc">
      <dgm:prSet loTypeId="urn:microsoft.com/office/officeart/2018/5/layout/CenteredIconLabelDescriptionList" loCatId="icon" qsTypeId="urn:microsoft.com/office/officeart/2005/8/quickstyle/simple1" qsCatId="simple" csTypeId="urn:microsoft.com/office/officeart/2005/8/colors/colorful3" csCatId="colorful" phldr="1"/>
      <dgm:spPr/>
      <dgm:t>
        <a:bodyPr/>
        <a:lstStyle/>
        <a:p>
          <a:endParaRPr lang="en-US"/>
        </a:p>
      </dgm:t>
    </dgm:pt>
    <dgm:pt modelId="{DF722F71-22D5-46E5-A5AC-72DA57D90386}">
      <dgm:prSet/>
      <dgm:spPr/>
      <dgm:t>
        <a:bodyPr/>
        <a:lstStyle/>
        <a:p>
          <a:pPr>
            <a:lnSpc>
              <a:spcPct val="100000"/>
            </a:lnSpc>
            <a:defRPr b="1"/>
          </a:pPr>
          <a:r>
            <a:rPr lang="es-ES" b="0"/>
            <a:t>Dieta absoluta o líquida, según tolerancia oral</a:t>
          </a:r>
          <a:endParaRPr lang="en-US" b="0"/>
        </a:p>
      </dgm:t>
    </dgm:pt>
    <dgm:pt modelId="{A708DB6B-7F64-411B-A5E7-B5765FFDAF82}" type="parTrans" cxnId="{868BF487-0360-4701-AE41-1EC17E8F6A14}">
      <dgm:prSet/>
      <dgm:spPr/>
      <dgm:t>
        <a:bodyPr/>
        <a:lstStyle/>
        <a:p>
          <a:endParaRPr lang="en-US"/>
        </a:p>
      </dgm:t>
    </dgm:pt>
    <dgm:pt modelId="{EAC44B24-141C-488B-BDBD-7C6F8F7CDBFC}" type="sibTrans" cxnId="{868BF487-0360-4701-AE41-1EC17E8F6A14}">
      <dgm:prSet/>
      <dgm:spPr/>
      <dgm:t>
        <a:bodyPr/>
        <a:lstStyle/>
        <a:p>
          <a:endParaRPr lang="en-US"/>
        </a:p>
      </dgm:t>
    </dgm:pt>
    <dgm:pt modelId="{DC77F8A5-23AF-4C85-831F-0DCCADB1DA1F}">
      <dgm:prSet/>
      <dgm:spPr/>
      <dgm:t>
        <a:bodyPr/>
        <a:lstStyle/>
        <a:p>
          <a:pPr>
            <a:lnSpc>
              <a:spcPct val="100000"/>
            </a:lnSpc>
            <a:defRPr b="1"/>
          </a:pPr>
          <a:r>
            <a:rPr lang="es-ES" b="0"/>
            <a:t>Suero </a:t>
          </a:r>
          <a:r>
            <a:rPr lang="es-ES" b="0" err="1"/>
            <a:t>Glucosalino</a:t>
          </a:r>
          <a:r>
            <a:rPr lang="es-ES" b="0"/>
            <a:t> 3000 ml/24 h</a:t>
          </a:r>
          <a:endParaRPr lang="en-US" b="0"/>
        </a:p>
      </dgm:t>
    </dgm:pt>
    <dgm:pt modelId="{0116FF70-6CCB-41BB-BE4C-036B7C5FC6E4}" type="parTrans" cxnId="{FF7F9D52-AD68-4021-A354-182616C97702}">
      <dgm:prSet/>
      <dgm:spPr/>
      <dgm:t>
        <a:bodyPr/>
        <a:lstStyle/>
        <a:p>
          <a:endParaRPr lang="en-US"/>
        </a:p>
      </dgm:t>
    </dgm:pt>
    <dgm:pt modelId="{CC3B4519-6AFF-4F09-8466-1C67E522E459}" type="sibTrans" cxnId="{FF7F9D52-AD68-4021-A354-182616C97702}">
      <dgm:prSet/>
      <dgm:spPr/>
      <dgm:t>
        <a:bodyPr/>
        <a:lstStyle/>
        <a:p>
          <a:endParaRPr lang="en-US"/>
        </a:p>
      </dgm:t>
    </dgm:pt>
    <dgm:pt modelId="{1F3B8CF8-C6A8-429E-A747-C445A536C1FD}">
      <dgm:prSet/>
      <dgm:spPr/>
      <dgm:t>
        <a:bodyPr/>
        <a:lstStyle/>
        <a:p>
          <a:pPr>
            <a:lnSpc>
              <a:spcPct val="100000"/>
            </a:lnSpc>
            <a:defRPr b="1"/>
          </a:pPr>
          <a:r>
            <a:rPr lang="es-ES" b="0"/>
            <a:t>Si vómitos: METOCLOPRAMIDA 10 mg/8 h IV</a:t>
          </a:r>
          <a:endParaRPr lang="en-US" b="0"/>
        </a:p>
      </dgm:t>
    </dgm:pt>
    <dgm:pt modelId="{C3A7887E-B975-4AFD-9B8C-5062B97E6453}" type="parTrans" cxnId="{261F0156-CE38-47A2-AD63-2128D58F0D62}">
      <dgm:prSet/>
      <dgm:spPr/>
      <dgm:t>
        <a:bodyPr/>
        <a:lstStyle/>
        <a:p>
          <a:endParaRPr lang="en-US"/>
        </a:p>
      </dgm:t>
    </dgm:pt>
    <dgm:pt modelId="{9FC16CA1-DA55-4B64-9BAD-19BC92F01DE2}" type="sibTrans" cxnId="{261F0156-CE38-47A2-AD63-2128D58F0D62}">
      <dgm:prSet/>
      <dgm:spPr/>
      <dgm:t>
        <a:bodyPr/>
        <a:lstStyle/>
        <a:p>
          <a:endParaRPr lang="en-US"/>
        </a:p>
      </dgm:t>
    </dgm:pt>
    <dgm:pt modelId="{93F06532-21ED-4D4D-8759-9AE9770E8E47}">
      <dgm:prSet/>
      <dgm:spPr/>
      <dgm:t>
        <a:bodyPr/>
        <a:lstStyle/>
        <a:p>
          <a:pPr>
            <a:lnSpc>
              <a:spcPct val="100000"/>
            </a:lnSpc>
            <a:defRPr b="1"/>
          </a:pPr>
          <a:r>
            <a:rPr lang="es-ES" b="0"/>
            <a:t>Analgesia IV: DEXKETOPROFENO, PARACETAMOL, METAMIZOL, TRAMADOL</a:t>
          </a:r>
          <a:endParaRPr lang="en-US" b="0"/>
        </a:p>
      </dgm:t>
    </dgm:pt>
    <dgm:pt modelId="{47598866-77AD-4CC9-85E5-AE720A257516}" type="parTrans" cxnId="{FBA2171B-4C6D-46D3-8E28-8BEE088E4980}">
      <dgm:prSet/>
      <dgm:spPr/>
      <dgm:t>
        <a:bodyPr/>
        <a:lstStyle/>
        <a:p>
          <a:endParaRPr lang="en-US"/>
        </a:p>
      </dgm:t>
    </dgm:pt>
    <dgm:pt modelId="{D72FFC85-E612-46CC-9D4D-9C32C13FC0B0}" type="sibTrans" cxnId="{FBA2171B-4C6D-46D3-8E28-8BEE088E4980}">
      <dgm:prSet/>
      <dgm:spPr/>
      <dgm:t>
        <a:bodyPr/>
        <a:lstStyle/>
        <a:p>
          <a:endParaRPr lang="en-US"/>
        </a:p>
      </dgm:t>
    </dgm:pt>
    <dgm:pt modelId="{DB4385B0-0A4D-4D43-AA77-723F55F2902F}">
      <dgm:prSet/>
      <dgm:spPr/>
      <dgm:t>
        <a:bodyPr/>
        <a:lstStyle/>
        <a:p>
          <a:pPr>
            <a:lnSpc>
              <a:spcPct val="100000"/>
            </a:lnSpc>
            <a:defRPr b="1"/>
          </a:pPr>
          <a:r>
            <a:rPr lang="es-ES" b="0"/>
            <a:t>AINE: NAPROXENO 500 mg/12 h VO</a:t>
          </a:r>
          <a:endParaRPr lang="en-US" b="0">
            <a:latin typeface="Calibri Light" panose="020F0302020204030204"/>
          </a:endParaRPr>
        </a:p>
      </dgm:t>
    </dgm:pt>
    <dgm:pt modelId="{F5B44945-3E34-4E16-B8A2-8104F42221F6}" type="parTrans" cxnId="{E12550E5-68DE-4385-9878-43C80EEF9042}">
      <dgm:prSet/>
      <dgm:spPr/>
      <dgm:t>
        <a:bodyPr/>
        <a:lstStyle/>
        <a:p>
          <a:endParaRPr lang="en-US"/>
        </a:p>
      </dgm:t>
    </dgm:pt>
    <dgm:pt modelId="{B3D5485C-6CD7-4886-9A95-B4363C023F3F}" type="sibTrans" cxnId="{E12550E5-68DE-4385-9878-43C80EEF9042}">
      <dgm:prSet/>
      <dgm:spPr/>
      <dgm:t>
        <a:bodyPr/>
        <a:lstStyle/>
        <a:p>
          <a:endParaRPr lang="en-US"/>
        </a:p>
      </dgm:t>
    </dgm:pt>
    <dgm:pt modelId="{DB57DC3C-5E46-4CDA-B8A7-FAF233B40F6D}">
      <dgm:prSet/>
      <dgm:spPr/>
      <dgm:t>
        <a:bodyPr/>
        <a:lstStyle/>
        <a:p>
          <a:pPr>
            <a:lnSpc>
              <a:spcPct val="100000"/>
            </a:lnSpc>
            <a:defRPr b="1"/>
          </a:pPr>
          <a:r>
            <a:rPr lang="es-ES" b="0"/>
            <a:t>Si sospecha infección:</a:t>
          </a:r>
          <a:endParaRPr lang="en-US" b="0"/>
        </a:p>
      </dgm:t>
    </dgm:pt>
    <dgm:pt modelId="{E1288440-1900-4646-9FCC-26483C4C87E8}" type="parTrans" cxnId="{8DDA43CA-F3D5-4085-BF0D-7AB0FE5D24D7}">
      <dgm:prSet/>
      <dgm:spPr/>
      <dgm:t>
        <a:bodyPr/>
        <a:lstStyle/>
        <a:p>
          <a:endParaRPr lang="en-US"/>
        </a:p>
      </dgm:t>
    </dgm:pt>
    <dgm:pt modelId="{AB7CEF56-AC97-4F96-8629-89B93F14F112}" type="sibTrans" cxnId="{8DDA43CA-F3D5-4085-BF0D-7AB0FE5D24D7}">
      <dgm:prSet/>
      <dgm:spPr/>
      <dgm:t>
        <a:bodyPr/>
        <a:lstStyle/>
        <a:p>
          <a:endParaRPr lang="en-US"/>
        </a:p>
      </dgm:t>
    </dgm:pt>
    <dgm:pt modelId="{B4E4EC30-EFF1-4815-A0CB-2491D59B037F}" type="pres">
      <dgm:prSet presAssocID="{6EE5AB71-41D4-492D-90C4-A7BB1CDB6655}" presName="root" presStyleCnt="0">
        <dgm:presLayoutVars>
          <dgm:dir/>
          <dgm:resizeHandles val="exact"/>
        </dgm:presLayoutVars>
      </dgm:prSet>
      <dgm:spPr/>
    </dgm:pt>
    <dgm:pt modelId="{C824BBEE-9AB4-444A-B7C8-A836A33E6BFB}" type="pres">
      <dgm:prSet presAssocID="{DF722F71-22D5-46E5-A5AC-72DA57D90386}" presName="compNode" presStyleCnt="0"/>
      <dgm:spPr/>
    </dgm:pt>
    <dgm:pt modelId="{D45B9F5C-B3C4-4B9F-B3A5-2910AC38660F}" type="pres">
      <dgm:prSet presAssocID="{DF722F71-22D5-46E5-A5AC-72DA57D9038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ork and knife"/>
        </a:ext>
      </dgm:extLst>
    </dgm:pt>
    <dgm:pt modelId="{2BCB8089-DCA2-4980-863B-8738228C8DAC}" type="pres">
      <dgm:prSet presAssocID="{DF722F71-22D5-46E5-A5AC-72DA57D90386}" presName="iconSpace" presStyleCnt="0"/>
      <dgm:spPr/>
    </dgm:pt>
    <dgm:pt modelId="{86988E5E-4B37-4F2A-A323-9253D6C04EDA}" type="pres">
      <dgm:prSet presAssocID="{DF722F71-22D5-46E5-A5AC-72DA57D90386}" presName="parTx" presStyleLbl="revTx" presStyleIdx="0" presStyleCnt="12">
        <dgm:presLayoutVars>
          <dgm:chMax val="0"/>
          <dgm:chPref val="0"/>
        </dgm:presLayoutVars>
      </dgm:prSet>
      <dgm:spPr/>
    </dgm:pt>
    <dgm:pt modelId="{F290CBD6-314B-4667-9314-1F00A0F55F07}" type="pres">
      <dgm:prSet presAssocID="{DF722F71-22D5-46E5-A5AC-72DA57D90386}" presName="txSpace" presStyleCnt="0"/>
      <dgm:spPr/>
    </dgm:pt>
    <dgm:pt modelId="{C8B34F11-37AC-456D-96CA-8B5758148410}" type="pres">
      <dgm:prSet presAssocID="{DF722F71-22D5-46E5-A5AC-72DA57D90386}" presName="desTx" presStyleLbl="revTx" presStyleIdx="1" presStyleCnt="12">
        <dgm:presLayoutVars/>
      </dgm:prSet>
      <dgm:spPr/>
    </dgm:pt>
    <dgm:pt modelId="{AC9F2ED7-665A-45B3-AD4A-5D65601A6AC9}" type="pres">
      <dgm:prSet presAssocID="{EAC44B24-141C-488B-BDBD-7C6F8F7CDBFC}" presName="sibTrans" presStyleCnt="0"/>
      <dgm:spPr/>
    </dgm:pt>
    <dgm:pt modelId="{77BB7E65-AEC5-4C46-95E4-7EE262D4037B}" type="pres">
      <dgm:prSet presAssocID="{DC77F8A5-23AF-4C85-831F-0DCCADB1DA1F}" presName="compNode" presStyleCnt="0"/>
      <dgm:spPr/>
    </dgm:pt>
    <dgm:pt modelId="{4F502743-20F1-4031-8890-8D7C2D3CF3D0}" type="pres">
      <dgm:prSet presAssocID="{DC77F8A5-23AF-4C85-831F-0DCCADB1DA1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st tubes"/>
        </a:ext>
      </dgm:extLst>
    </dgm:pt>
    <dgm:pt modelId="{7028E38F-E9CE-44AE-9718-D57D0DACB364}" type="pres">
      <dgm:prSet presAssocID="{DC77F8A5-23AF-4C85-831F-0DCCADB1DA1F}" presName="iconSpace" presStyleCnt="0"/>
      <dgm:spPr/>
    </dgm:pt>
    <dgm:pt modelId="{F24060B1-980A-4F5E-A80E-CFB19D2B5B89}" type="pres">
      <dgm:prSet presAssocID="{DC77F8A5-23AF-4C85-831F-0DCCADB1DA1F}" presName="parTx" presStyleLbl="revTx" presStyleIdx="2" presStyleCnt="12">
        <dgm:presLayoutVars>
          <dgm:chMax val="0"/>
          <dgm:chPref val="0"/>
        </dgm:presLayoutVars>
      </dgm:prSet>
      <dgm:spPr/>
    </dgm:pt>
    <dgm:pt modelId="{524FEFAD-3643-4798-B9A8-8AB2C2A27634}" type="pres">
      <dgm:prSet presAssocID="{DC77F8A5-23AF-4C85-831F-0DCCADB1DA1F}" presName="txSpace" presStyleCnt="0"/>
      <dgm:spPr/>
    </dgm:pt>
    <dgm:pt modelId="{0A473E05-7EB8-450D-AC8F-0B0594D18F7A}" type="pres">
      <dgm:prSet presAssocID="{DC77F8A5-23AF-4C85-831F-0DCCADB1DA1F}" presName="desTx" presStyleLbl="revTx" presStyleIdx="3" presStyleCnt="12">
        <dgm:presLayoutVars/>
      </dgm:prSet>
      <dgm:spPr/>
    </dgm:pt>
    <dgm:pt modelId="{7F964313-8141-413F-B9BD-34F6A3FD7633}" type="pres">
      <dgm:prSet presAssocID="{CC3B4519-6AFF-4F09-8466-1C67E522E459}" presName="sibTrans" presStyleCnt="0"/>
      <dgm:spPr/>
    </dgm:pt>
    <dgm:pt modelId="{F98CCDFD-E193-4FE8-BF75-5A57E946FABC}" type="pres">
      <dgm:prSet presAssocID="{1F3B8CF8-C6A8-429E-A747-C445A536C1FD}" presName="compNode" presStyleCnt="0"/>
      <dgm:spPr/>
    </dgm:pt>
    <dgm:pt modelId="{56F19D0E-A054-4F5B-A791-F625795C4CE8}" type="pres">
      <dgm:prSet presAssocID="{1F3B8CF8-C6A8-429E-A747-C445A536C1F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ntravenoso"/>
        </a:ext>
      </dgm:extLst>
    </dgm:pt>
    <dgm:pt modelId="{578D6657-5AEA-4DD7-B491-FD322692E417}" type="pres">
      <dgm:prSet presAssocID="{1F3B8CF8-C6A8-429E-A747-C445A536C1FD}" presName="iconSpace" presStyleCnt="0"/>
      <dgm:spPr/>
    </dgm:pt>
    <dgm:pt modelId="{5C6DF078-D400-441C-8D8F-6245234AD8F6}" type="pres">
      <dgm:prSet presAssocID="{1F3B8CF8-C6A8-429E-A747-C445A536C1FD}" presName="parTx" presStyleLbl="revTx" presStyleIdx="4" presStyleCnt="12">
        <dgm:presLayoutVars>
          <dgm:chMax val="0"/>
          <dgm:chPref val="0"/>
        </dgm:presLayoutVars>
      </dgm:prSet>
      <dgm:spPr/>
    </dgm:pt>
    <dgm:pt modelId="{CDA3C4D5-B85D-44D4-A54D-48179D00EFCC}" type="pres">
      <dgm:prSet presAssocID="{1F3B8CF8-C6A8-429E-A747-C445A536C1FD}" presName="txSpace" presStyleCnt="0"/>
      <dgm:spPr/>
    </dgm:pt>
    <dgm:pt modelId="{FA13833F-39FA-44F2-AF69-B41C57DD71DD}" type="pres">
      <dgm:prSet presAssocID="{1F3B8CF8-C6A8-429E-A747-C445A536C1FD}" presName="desTx" presStyleLbl="revTx" presStyleIdx="5" presStyleCnt="12">
        <dgm:presLayoutVars/>
      </dgm:prSet>
      <dgm:spPr/>
    </dgm:pt>
    <dgm:pt modelId="{DA0F8FBE-E0C6-4991-9907-2D9E580A1B11}" type="pres">
      <dgm:prSet presAssocID="{9FC16CA1-DA55-4B64-9BAD-19BC92F01DE2}" presName="sibTrans" presStyleCnt="0"/>
      <dgm:spPr/>
    </dgm:pt>
    <dgm:pt modelId="{D6E22F2C-6BC1-4F12-9BEA-6CC2498CC942}" type="pres">
      <dgm:prSet presAssocID="{93F06532-21ED-4D4D-8759-9AE9770E8E47}" presName="compNode" presStyleCnt="0"/>
      <dgm:spPr/>
    </dgm:pt>
    <dgm:pt modelId="{0136DBF0-0909-46EA-BD8E-F589FFCFE3EB}" type="pres">
      <dgm:prSet presAssocID="{93F06532-21ED-4D4D-8759-9AE9770E8E4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guja"/>
        </a:ext>
      </dgm:extLst>
    </dgm:pt>
    <dgm:pt modelId="{BFB3E7A2-F776-4CCC-8F1E-D936BB360FD5}" type="pres">
      <dgm:prSet presAssocID="{93F06532-21ED-4D4D-8759-9AE9770E8E47}" presName="iconSpace" presStyleCnt="0"/>
      <dgm:spPr/>
    </dgm:pt>
    <dgm:pt modelId="{CE714350-D35D-4732-A74B-21B328BDEB68}" type="pres">
      <dgm:prSet presAssocID="{93F06532-21ED-4D4D-8759-9AE9770E8E47}" presName="parTx" presStyleLbl="revTx" presStyleIdx="6" presStyleCnt="12">
        <dgm:presLayoutVars>
          <dgm:chMax val="0"/>
          <dgm:chPref val="0"/>
        </dgm:presLayoutVars>
      </dgm:prSet>
      <dgm:spPr/>
    </dgm:pt>
    <dgm:pt modelId="{6E19BB30-3C37-4FAD-9872-052ECDA885B8}" type="pres">
      <dgm:prSet presAssocID="{93F06532-21ED-4D4D-8759-9AE9770E8E47}" presName="txSpace" presStyleCnt="0"/>
      <dgm:spPr/>
    </dgm:pt>
    <dgm:pt modelId="{D3872A3E-5947-4527-9533-0DE0D5599DF7}" type="pres">
      <dgm:prSet presAssocID="{93F06532-21ED-4D4D-8759-9AE9770E8E47}" presName="desTx" presStyleLbl="revTx" presStyleIdx="7" presStyleCnt="12">
        <dgm:presLayoutVars/>
      </dgm:prSet>
      <dgm:spPr/>
    </dgm:pt>
    <dgm:pt modelId="{692B3624-8A1F-476A-AC32-175F10F99364}" type="pres">
      <dgm:prSet presAssocID="{D72FFC85-E612-46CC-9D4D-9C32C13FC0B0}" presName="sibTrans" presStyleCnt="0"/>
      <dgm:spPr/>
    </dgm:pt>
    <dgm:pt modelId="{3AAD7513-A789-4F1F-B936-FFD57791BEEE}" type="pres">
      <dgm:prSet presAssocID="{DB4385B0-0A4D-4D43-AA77-723F55F2902F}" presName="compNode" presStyleCnt="0"/>
      <dgm:spPr/>
    </dgm:pt>
    <dgm:pt modelId="{C2C3C576-5306-4A7F-A254-369307847B12}" type="pres">
      <dgm:prSet presAssocID="{DB4385B0-0A4D-4D43-AA77-723F55F2902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rca de verificación"/>
        </a:ext>
      </dgm:extLst>
    </dgm:pt>
    <dgm:pt modelId="{6AEE29D2-2EDB-4F26-8857-B802A3D059F7}" type="pres">
      <dgm:prSet presAssocID="{DB4385B0-0A4D-4D43-AA77-723F55F2902F}" presName="iconSpace" presStyleCnt="0"/>
      <dgm:spPr/>
    </dgm:pt>
    <dgm:pt modelId="{97E5C553-359F-41B6-8F1A-FB70F29F99E2}" type="pres">
      <dgm:prSet presAssocID="{DB4385B0-0A4D-4D43-AA77-723F55F2902F}" presName="parTx" presStyleLbl="revTx" presStyleIdx="8" presStyleCnt="12">
        <dgm:presLayoutVars>
          <dgm:chMax val="0"/>
          <dgm:chPref val="0"/>
        </dgm:presLayoutVars>
      </dgm:prSet>
      <dgm:spPr/>
    </dgm:pt>
    <dgm:pt modelId="{838F28B2-E2C8-41BA-B313-FB412D327B83}" type="pres">
      <dgm:prSet presAssocID="{DB4385B0-0A4D-4D43-AA77-723F55F2902F}" presName="txSpace" presStyleCnt="0"/>
      <dgm:spPr/>
    </dgm:pt>
    <dgm:pt modelId="{3762E871-2F56-4F6B-B969-F52BE6D40F87}" type="pres">
      <dgm:prSet presAssocID="{DB4385B0-0A4D-4D43-AA77-723F55F2902F}" presName="desTx" presStyleLbl="revTx" presStyleIdx="9" presStyleCnt="12">
        <dgm:presLayoutVars/>
      </dgm:prSet>
      <dgm:spPr/>
    </dgm:pt>
    <dgm:pt modelId="{4E61C15A-3BAB-46F3-8126-23AC14B80946}" type="pres">
      <dgm:prSet presAssocID="{B3D5485C-6CD7-4886-9A95-B4363C023F3F}" presName="sibTrans" presStyleCnt="0"/>
      <dgm:spPr/>
    </dgm:pt>
    <dgm:pt modelId="{61543BC1-EE9B-4254-A85B-59B128AD2091}" type="pres">
      <dgm:prSet presAssocID="{DB57DC3C-5E46-4CDA-B8A7-FAF233B40F6D}" presName="compNode" presStyleCnt="0"/>
      <dgm:spPr/>
    </dgm:pt>
    <dgm:pt modelId="{4DE8CF1B-4312-4DC4-8ED6-224661879854}" type="pres">
      <dgm:prSet presAssocID="{DB57DC3C-5E46-4CDA-B8A7-FAF233B40F6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ráneo"/>
        </a:ext>
      </dgm:extLst>
    </dgm:pt>
    <dgm:pt modelId="{AF439218-7888-45EF-B1D4-DAD360ECCE02}" type="pres">
      <dgm:prSet presAssocID="{DB57DC3C-5E46-4CDA-B8A7-FAF233B40F6D}" presName="iconSpace" presStyleCnt="0"/>
      <dgm:spPr/>
    </dgm:pt>
    <dgm:pt modelId="{13547740-5791-4EA8-86A9-A0D66AB94CC5}" type="pres">
      <dgm:prSet presAssocID="{DB57DC3C-5E46-4CDA-B8A7-FAF233B40F6D}" presName="parTx" presStyleLbl="revTx" presStyleIdx="10" presStyleCnt="12">
        <dgm:presLayoutVars>
          <dgm:chMax val="0"/>
          <dgm:chPref val="0"/>
        </dgm:presLayoutVars>
      </dgm:prSet>
      <dgm:spPr/>
    </dgm:pt>
    <dgm:pt modelId="{F4FF0246-EF14-47C8-ACE2-52030C04296E}" type="pres">
      <dgm:prSet presAssocID="{DB57DC3C-5E46-4CDA-B8A7-FAF233B40F6D}" presName="txSpace" presStyleCnt="0"/>
      <dgm:spPr/>
    </dgm:pt>
    <dgm:pt modelId="{F8B6FCE8-A9F1-4119-8780-F456F72FF595}" type="pres">
      <dgm:prSet presAssocID="{DB57DC3C-5E46-4CDA-B8A7-FAF233B40F6D}" presName="desTx" presStyleLbl="revTx" presStyleIdx="11" presStyleCnt="12">
        <dgm:presLayoutVars/>
      </dgm:prSet>
      <dgm:spPr/>
    </dgm:pt>
  </dgm:ptLst>
  <dgm:cxnLst>
    <dgm:cxn modelId="{6278D517-A27E-4142-941B-EE8ED15B7DB0}" type="presOf" srcId="{DB57DC3C-5E46-4CDA-B8A7-FAF233B40F6D}" destId="{13547740-5791-4EA8-86A9-A0D66AB94CC5}" srcOrd="0" destOrd="0" presId="urn:microsoft.com/office/officeart/2018/5/layout/CenteredIconLabelDescriptionList"/>
    <dgm:cxn modelId="{FBA2171B-4C6D-46D3-8E28-8BEE088E4980}" srcId="{6EE5AB71-41D4-492D-90C4-A7BB1CDB6655}" destId="{93F06532-21ED-4D4D-8759-9AE9770E8E47}" srcOrd="3" destOrd="0" parTransId="{47598866-77AD-4CC9-85E5-AE720A257516}" sibTransId="{D72FFC85-E612-46CC-9D4D-9C32C13FC0B0}"/>
    <dgm:cxn modelId="{F29D6942-6D09-4AC5-B37B-79BF842787DF}" type="presOf" srcId="{DB4385B0-0A4D-4D43-AA77-723F55F2902F}" destId="{97E5C553-359F-41B6-8F1A-FB70F29F99E2}" srcOrd="0" destOrd="0" presId="urn:microsoft.com/office/officeart/2018/5/layout/CenteredIconLabelDescriptionList"/>
    <dgm:cxn modelId="{8C1A7964-F541-48F6-B9AC-0667431BB315}" type="presOf" srcId="{1F3B8CF8-C6A8-429E-A747-C445A536C1FD}" destId="{5C6DF078-D400-441C-8D8F-6245234AD8F6}" srcOrd="0" destOrd="0" presId="urn:microsoft.com/office/officeart/2018/5/layout/CenteredIconLabelDescriptionList"/>
    <dgm:cxn modelId="{61C85370-33D6-49E8-AC93-5154626FA5BB}" type="presOf" srcId="{6EE5AB71-41D4-492D-90C4-A7BB1CDB6655}" destId="{B4E4EC30-EFF1-4815-A0CB-2491D59B037F}" srcOrd="0" destOrd="0" presId="urn:microsoft.com/office/officeart/2018/5/layout/CenteredIconLabelDescriptionList"/>
    <dgm:cxn modelId="{FF7F9D52-AD68-4021-A354-182616C97702}" srcId="{6EE5AB71-41D4-492D-90C4-A7BB1CDB6655}" destId="{DC77F8A5-23AF-4C85-831F-0DCCADB1DA1F}" srcOrd="1" destOrd="0" parTransId="{0116FF70-6CCB-41BB-BE4C-036B7C5FC6E4}" sibTransId="{CC3B4519-6AFF-4F09-8466-1C67E522E459}"/>
    <dgm:cxn modelId="{261F0156-CE38-47A2-AD63-2128D58F0D62}" srcId="{6EE5AB71-41D4-492D-90C4-A7BB1CDB6655}" destId="{1F3B8CF8-C6A8-429E-A747-C445A536C1FD}" srcOrd="2" destOrd="0" parTransId="{C3A7887E-B975-4AFD-9B8C-5062B97E6453}" sibTransId="{9FC16CA1-DA55-4B64-9BAD-19BC92F01DE2}"/>
    <dgm:cxn modelId="{868BF487-0360-4701-AE41-1EC17E8F6A14}" srcId="{6EE5AB71-41D4-492D-90C4-A7BB1CDB6655}" destId="{DF722F71-22D5-46E5-A5AC-72DA57D90386}" srcOrd="0" destOrd="0" parTransId="{A708DB6B-7F64-411B-A5E7-B5765FFDAF82}" sibTransId="{EAC44B24-141C-488B-BDBD-7C6F8F7CDBFC}"/>
    <dgm:cxn modelId="{CB6BB796-85A6-48A4-A8F9-A5443EB549CE}" type="presOf" srcId="{93F06532-21ED-4D4D-8759-9AE9770E8E47}" destId="{CE714350-D35D-4732-A74B-21B328BDEB68}" srcOrd="0" destOrd="0" presId="urn:microsoft.com/office/officeart/2018/5/layout/CenteredIconLabelDescriptionList"/>
    <dgm:cxn modelId="{8DDA43CA-F3D5-4085-BF0D-7AB0FE5D24D7}" srcId="{6EE5AB71-41D4-492D-90C4-A7BB1CDB6655}" destId="{DB57DC3C-5E46-4CDA-B8A7-FAF233B40F6D}" srcOrd="5" destOrd="0" parTransId="{E1288440-1900-4646-9FCC-26483C4C87E8}" sibTransId="{AB7CEF56-AC97-4F96-8629-89B93F14F112}"/>
    <dgm:cxn modelId="{5A6927D2-4615-487F-A813-58B6CCDDD934}" type="presOf" srcId="{DF722F71-22D5-46E5-A5AC-72DA57D90386}" destId="{86988E5E-4B37-4F2A-A323-9253D6C04EDA}" srcOrd="0" destOrd="0" presId="urn:microsoft.com/office/officeart/2018/5/layout/CenteredIconLabelDescriptionList"/>
    <dgm:cxn modelId="{E12550E5-68DE-4385-9878-43C80EEF9042}" srcId="{6EE5AB71-41D4-492D-90C4-A7BB1CDB6655}" destId="{DB4385B0-0A4D-4D43-AA77-723F55F2902F}" srcOrd="4" destOrd="0" parTransId="{F5B44945-3E34-4E16-B8A2-8104F42221F6}" sibTransId="{B3D5485C-6CD7-4886-9A95-B4363C023F3F}"/>
    <dgm:cxn modelId="{45EC1DFA-A319-4BB0-98E0-ECAE00353E7D}" type="presOf" srcId="{DC77F8A5-23AF-4C85-831F-0DCCADB1DA1F}" destId="{F24060B1-980A-4F5E-A80E-CFB19D2B5B89}" srcOrd="0" destOrd="0" presId="urn:microsoft.com/office/officeart/2018/5/layout/CenteredIconLabelDescriptionList"/>
    <dgm:cxn modelId="{2F245EEA-BE13-4BD2-9187-0F6777C893BC}" type="presParOf" srcId="{B4E4EC30-EFF1-4815-A0CB-2491D59B037F}" destId="{C824BBEE-9AB4-444A-B7C8-A836A33E6BFB}" srcOrd="0" destOrd="0" presId="urn:microsoft.com/office/officeart/2018/5/layout/CenteredIconLabelDescriptionList"/>
    <dgm:cxn modelId="{B814C15A-4724-4BB0-B28B-52C3A9AB49D0}" type="presParOf" srcId="{C824BBEE-9AB4-444A-B7C8-A836A33E6BFB}" destId="{D45B9F5C-B3C4-4B9F-B3A5-2910AC38660F}" srcOrd="0" destOrd="0" presId="urn:microsoft.com/office/officeart/2018/5/layout/CenteredIconLabelDescriptionList"/>
    <dgm:cxn modelId="{0052E343-CF97-4CC8-ACEF-BC853DD04948}" type="presParOf" srcId="{C824BBEE-9AB4-444A-B7C8-A836A33E6BFB}" destId="{2BCB8089-DCA2-4980-863B-8738228C8DAC}" srcOrd="1" destOrd="0" presId="urn:microsoft.com/office/officeart/2018/5/layout/CenteredIconLabelDescriptionList"/>
    <dgm:cxn modelId="{72D3C0DF-B4F7-4D27-B7B0-DAF2DC6BDBC5}" type="presParOf" srcId="{C824BBEE-9AB4-444A-B7C8-A836A33E6BFB}" destId="{86988E5E-4B37-4F2A-A323-9253D6C04EDA}" srcOrd="2" destOrd="0" presId="urn:microsoft.com/office/officeart/2018/5/layout/CenteredIconLabelDescriptionList"/>
    <dgm:cxn modelId="{24A07AFA-122D-45E7-BEAE-54828650339F}" type="presParOf" srcId="{C824BBEE-9AB4-444A-B7C8-A836A33E6BFB}" destId="{F290CBD6-314B-4667-9314-1F00A0F55F07}" srcOrd="3" destOrd="0" presId="urn:microsoft.com/office/officeart/2018/5/layout/CenteredIconLabelDescriptionList"/>
    <dgm:cxn modelId="{376DDA35-69B5-4CB8-A52B-19EF22D39BBC}" type="presParOf" srcId="{C824BBEE-9AB4-444A-B7C8-A836A33E6BFB}" destId="{C8B34F11-37AC-456D-96CA-8B5758148410}" srcOrd="4" destOrd="0" presId="urn:microsoft.com/office/officeart/2018/5/layout/CenteredIconLabelDescriptionList"/>
    <dgm:cxn modelId="{3A949647-7082-41AD-8A3D-CCAEE9A82C2B}" type="presParOf" srcId="{B4E4EC30-EFF1-4815-A0CB-2491D59B037F}" destId="{AC9F2ED7-665A-45B3-AD4A-5D65601A6AC9}" srcOrd="1" destOrd="0" presId="urn:microsoft.com/office/officeart/2018/5/layout/CenteredIconLabelDescriptionList"/>
    <dgm:cxn modelId="{D0E0CFB1-E3A8-475F-B0AE-21506D642A61}" type="presParOf" srcId="{B4E4EC30-EFF1-4815-A0CB-2491D59B037F}" destId="{77BB7E65-AEC5-4C46-95E4-7EE262D4037B}" srcOrd="2" destOrd="0" presId="urn:microsoft.com/office/officeart/2018/5/layout/CenteredIconLabelDescriptionList"/>
    <dgm:cxn modelId="{245F1584-579B-448D-9B55-A237F0C07753}" type="presParOf" srcId="{77BB7E65-AEC5-4C46-95E4-7EE262D4037B}" destId="{4F502743-20F1-4031-8890-8D7C2D3CF3D0}" srcOrd="0" destOrd="0" presId="urn:microsoft.com/office/officeart/2018/5/layout/CenteredIconLabelDescriptionList"/>
    <dgm:cxn modelId="{EE4FCC9D-3983-4C6D-AEBA-73CC80A20F81}" type="presParOf" srcId="{77BB7E65-AEC5-4C46-95E4-7EE262D4037B}" destId="{7028E38F-E9CE-44AE-9718-D57D0DACB364}" srcOrd="1" destOrd="0" presId="urn:microsoft.com/office/officeart/2018/5/layout/CenteredIconLabelDescriptionList"/>
    <dgm:cxn modelId="{671FC856-8847-4039-8F00-D927DA7722B7}" type="presParOf" srcId="{77BB7E65-AEC5-4C46-95E4-7EE262D4037B}" destId="{F24060B1-980A-4F5E-A80E-CFB19D2B5B89}" srcOrd="2" destOrd="0" presId="urn:microsoft.com/office/officeart/2018/5/layout/CenteredIconLabelDescriptionList"/>
    <dgm:cxn modelId="{E94D380D-7891-4A90-8484-A6683CF44863}" type="presParOf" srcId="{77BB7E65-AEC5-4C46-95E4-7EE262D4037B}" destId="{524FEFAD-3643-4798-B9A8-8AB2C2A27634}" srcOrd="3" destOrd="0" presId="urn:microsoft.com/office/officeart/2018/5/layout/CenteredIconLabelDescriptionList"/>
    <dgm:cxn modelId="{EEA593E8-D482-40D5-9C5D-3E97B929289D}" type="presParOf" srcId="{77BB7E65-AEC5-4C46-95E4-7EE262D4037B}" destId="{0A473E05-7EB8-450D-AC8F-0B0594D18F7A}" srcOrd="4" destOrd="0" presId="urn:microsoft.com/office/officeart/2018/5/layout/CenteredIconLabelDescriptionList"/>
    <dgm:cxn modelId="{F709010C-452D-4FD8-B3EC-7EC541D5B320}" type="presParOf" srcId="{B4E4EC30-EFF1-4815-A0CB-2491D59B037F}" destId="{7F964313-8141-413F-B9BD-34F6A3FD7633}" srcOrd="3" destOrd="0" presId="urn:microsoft.com/office/officeart/2018/5/layout/CenteredIconLabelDescriptionList"/>
    <dgm:cxn modelId="{91E4A362-BCFA-4D27-8029-25398F442BF0}" type="presParOf" srcId="{B4E4EC30-EFF1-4815-A0CB-2491D59B037F}" destId="{F98CCDFD-E193-4FE8-BF75-5A57E946FABC}" srcOrd="4" destOrd="0" presId="urn:microsoft.com/office/officeart/2018/5/layout/CenteredIconLabelDescriptionList"/>
    <dgm:cxn modelId="{F7F8309C-78D2-45C2-90A1-0BCE11476FA0}" type="presParOf" srcId="{F98CCDFD-E193-4FE8-BF75-5A57E946FABC}" destId="{56F19D0E-A054-4F5B-A791-F625795C4CE8}" srcOrd="0" destOrd="0" presId="urn:microsoft.com/office/officeart/2018/5/layout/CenteredIconLabelDescriptionList"/>
    <dgm:cxn modelId="{0CD9D636-2C76-47F6-9F53-6A5CA48C9825}" type="presParOf" srcId="{F98CCDFD-E193-4FE8-BF75-5A57E946FABC}" destId="{578D6657-5AEA-4DD7-B491-FD322692E417}" srcOrd="1" destOrd="0" presId="urn:microsoft.com/office/officeart/2018/5/layout/CenteredIconLabelDescriptionList"/>
    <dgm:cxn modelId="{014795F8-D1AB-4975-B762-2FDFE7E68DCC}" type="presParOf" srcId="{F98CCDFD-E193-4FE8-BF75-5A57E946FABC}" destId="{5C6DF078-D400-441C-8D8F-6245234AD8F6}" srcOrd="2" destOrd="0" presId="urn:microsoft.com/office/officeart/2018/5/layout/CenteredIconLabelDescriptionList"/>
    <dgm:cxn modelId="{CEEDD46A-B887-47C5-A149-63907FD1B775}" type="presParOf" srcId="{F98CCDFD-E193-4FE8-BF75-5A57E946FABC}" destId="{CDA3C4D5-B85D-44D4-A54D-48179D00EFCC}" srcOrd="3" destOrd="0" presId="urn:microsoft.com/office/officeart/2018/5/layout/CenteredIconLabelDescriptionList"/>
    <dgm:cxn modelId="{0E46BAEA-A883-4BA5-BF2C-7AB489A3E1E3}" type="presParOf" srcId="{F98CCDFD-E193-4FE8-BF75-5A57E946FABC}" destId="{FA13833F-39FA-44F2-AF69-B41C57DD71DD}" srcOrd="4" destOrd="0" presId="urn:microsoft.com/office/officeart/2018/5/layout/CenteredIconLabelDescriptionList"/>
    <dgm:cxn modelId="{F8674CCE-931E-41F9-B0CA-F8B74BF1803F}" type="presParOf" srcId="{B4E4EC30-EFF1-4815-A0CB-2491D59B037F}" destId="{DA0F8FBE-E0C6-4991-9907-2D9E580A1B11}" srcOrd="5" destOrd="0" presId="urn:microsoft.com/office/officeart/2018/5/layout/CenteredIconLabelDescriptionList"/>
    <dgm:cxn modelId="{8F0C3395-59A9-4F1E-BEA2-617EF488B841}" type="presParOf" srcId="{B4E4EC30-EFF1-4815-A0CB-2491D59B037F}" destId="{D6E22F2C-6BC1-4F12-9BEA-6CC2498CC942}" srcOrd="6" destOrd="0" presId="urn:microsoft.com/office/officeart/2018/5/layout/CenteredIconLabelDescriptionList"/>
    <dgm:cxn modelId="{F47830A9-3075-4CF3-A4A3-2152010ADEBA}" type="presParOf" srcId="{D6E22F2C-6BC1-4F12-9BEA-6CC2498CC942}" destId="{0136DBF0-0909-46EA-BD8E-F589FFCFE3EB}" srcOrd="0" destOrd="0" presId="urn:microsoft.com/office/officeart/2018/5/layout/CenteredIconLabelDescriptionList"/>
    <dgm:cxn modelId="{50290E77-4C76-483A-9535-59C2DC84BE7E}" type="presParOf" srcId="{D6E22F2C-6BC1-4F12-9BEA-6CC2498CC942}" destId="{BFB3E7A2-F776-4CCC-8F1E-D936BB360FD5}" srcOrd="1" destOrd="0" presId="urn:microsoft.com/office/officeart/2018/5/layout/CenteredIconLabelDescriptionList"/>
    <dgm:cxn modelId="{2505DBA0-731E-426D-8D3E-D6E268AB50BB}" type="presParOf" srcId="{D6E22F2C-6BC1-4F12-9BEA-6CC2498CC942}" destId="{CE714350-D35D-4732-A74B-21B328BDEB68}" srcOrd="2" destOrd="0" presId="urn:microsoft.com/office/officeart/2018/5/layout/CenteredIconLabelDescriptionList"/>
    <dgm:cxn modelId="{D9B1F9CA-3991-4606-948C-356E1136654D}" type="presParOf" srcId="{D6E22F2C-6BC1-4F12-9BEA-6CC2498CC942}" destId="{6E19BB30-3C37-4FAD-9872-052ECDA885B8}" srcOrd="3" destOrd="0" presId="urn:microsoft.com/office/officeart/2018/5/layout/CenteredIconLabelDescriptionList"/>
    <dgm:cxn modelId="{553929B2-8739-4F00-80B6-FD412ABFD92C}" type="presParOf" srcId="{D6E22F2C-6BC1-4F12-9BEA-6CC2498CC942}" destId="{D3872A3E-5947-4527-9533-0DE0D5599DF7}" srcOrd="4" destOrd="0" presId="urn:microsoft.com/office/officeart/2018/5/layout/CenteredIconLabelDescriptionList"/>
    <dgm:cxn modelId="{C810D787-EF40-4C91-9065-CA595C3720B1}" type="presParOf" srcId="{B4E4EC30-EFF1-4815-A0CB-2491D59B037F}" destId="{692B3624-8A1F-476A-AC32-175F10F99364}" srcOrd="7" destOrd="0" presId="urn:microsoft.com/office/officeart/2018/5/layout/CenteredIconLabelDescriptionList"/>
    <dgm:cxn modelId="{AF77D193-B791-4CD1-9F3A-5118D274A53B}" type="presParOf" srcId="{B4E4EC30-EFF1-4815-A0CB-2491D59B037F}" destId="{3AAD7513-A789-4F1F-B936-FFD57791BEEE}" srcOrd="8" destOrd="0" presId="urn:microsoft.com/office/officeart/2018/5/layout/CenteredIconLabelDescriptionList"/>
    <dgm:cxn modelId="{818E812F-ABD9-4F9B-88CA-EBCC8A24985F}" type="presParOf" srcId="{3AAD7513-A789-4F1F-B936-FFD57791BEEE}" destId="{C2C3C576-5306-4A7F-A254-369307847B12}" srcOrd="0" destOrd="0" presId="urn:microsoft.com/office/officeart/2018/5/layout/CenteredIconLabelDescriptionList"/>
    <dgm:cxn modelId="{10CFCE62-D2A0-4910-9327-1A1944BA851A}" type="presParOf" srcId="{3AAD7513-A789-4F1F-B936-FFD57791BEEE}" destId="{6AEE29D2-2EDB-4F26-8857-B802A3D059F7}" srcOrd="1" destOrd="0" presId="urn:microsoft.com/office/officeart/2018/5/layout/CenteredIconLabelDescriptionList"/>
    <dgm:cxn modelId="{66F359BE-BBC1-4EA3-A2DB-6DD143C17EE9}" type="presParOf" srcId="{3AAD7513-A789-4F1F-B936-FFD57791BEEE}" destId="{97E5C553-359F-41B6-8F1A-FB70F29F99E2}" srcOrd="2" destOrd="0" presId="urn:microsoft.com/office/officeart/2018/5/layout/CenteredIconLabelDescriptionList"/>
    <dgm:cxn modelId="{0C986FD0-5F11-4AD5-B97B-0EA7CF314886}" type="presParOf" srcId="{3AAD7513-A789-4F1F-B936-FFD57791BEEE}" destId="{838F28B2-E2C8-41BA-B313-FB412D327B83}" srcOrd="3" destOrd="0" presId="urn:microsoft.com/office/officeart/2018/5/layout/CenteredIconLabelDescriptionList"/>
    <dgm:cxn modelId="{618FFD2F-F36C-4351-99D7-AA2A968B97D5}" type="presParOf" srcId="{3AAD7513-A789-4F1F-B936-FFD57791BEEE}" destId="{3762E871-2F56-4F6B-B969-F52BE6D40F87}" srcOrd="4" destOrd="0" presId="urn:microsoft.com/office/officeart/2018/5/layout/CenteredIconLabelDescriptionList"/>
    <dgm:cxn modelId="{D145C15B-3EDF-4FDC-9BC2-A35B54879638}" type="presParOf" srcId="{B4E4EC30-EFF1-4815-A0CB-2491D59B037F}" destId="{4E61C15A-3BAB-46F3-8126-23AC14B80946}" srcOrd="9" destOrd="0" presId="urn:microsoft.com/office/officeart/2018/5/layout/CenteredIconLabelDescriptionList"/>
    <dgm:cxn modelId="{9CEF837D-00E0-427E-93E8-63ABEEE98C33}" type="presParOf" srcId="{B4E4EC30-EFF1-4815-A0CB-2491D59B037F}" destId="{61543BC1-EE9B-4254-A85B-59B128AD2091}" srcOrd="10" destOrd="0" presId="urn:microsoft.com/office/officeart/2018/5/layout/CenteredIconLabelDescriptionList"/>
    <dgm:cxn modelId="{F7F17741-AA53-4518-8B00-F0401B47BA61}" type="presParOf" srcId="{61543BC1-EE9B-4254-A85B-59B128AD2091}" destId="{4DE8CF1B-4312-4DC4-8ED6-224661879854}" srcOrd="0" destOrd="0" presId="urn:microsoft.com/office/officeart/2018/5/layout/CenteredIconLabelDescriptionList"/>
    <dgm:cxn modelId="{9F1C5985-4EC6-438A-A472-4606DF5A4444}" type="presParOf" srcId="{61543BC1-EE9B-4254-A85B-59B128AD2091}" destId="{AF439218-7888-45EF-B1D4-DAD360ECCE02}" srcOrd="1" destOrd="0" presId="urn:microsoft.com/office/officeart/2018/5/layout/CenteredIconLabelDescriptionList"/>
    <dgm:cxn modelId="{92D6486E-F8F2-4550-8068-340B910B1D57}" type="presParOf" srcId="{61543BC1-EE9B-4254-A85B-59B128AD2091}" destId="{13547740-5791-4EA8-86A9-A0D66AB94CC5}" srcOrd="2" destOrd="0" presId="urn:microsoft.com/office/officeart/2018/5/layout/CenteredIconLabelDescriptionList"/>
    <dgm:cxn modelId="{6BC7C55E-FEF0-4E12-8219-C17B6D2253B8}" type="presParOf" srcId="{61543BC1-EE9B-4254-A85B-59B128AD2091}" destId="{F4FF0246-EF14-47C8-ACE2-52030C04296E}" srcOrd="3" destOrd="0" presId="urn:microsoft.com/office/officeart/2018/5/layout/CenteredIconLabelDescriptionList"/>
    <dgm:cxn modelId="{8BEB7AA2-702A-4BEA-BE37-F94BC70E87C3}" type="presParOf" srcId="{61543BC1-EE9B-4254-A85B-59B128AD2091}" destId="{F8B6FCE8-A9F1-4119-8780-F456F72FF59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1FCDCC-C46F-436D-91F3-4F7661B041F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2E74350-57ED-420E-90BA-DDE808253E0A}">
      <dgm:prSet/>
      <dgm:spPr/>
      <dgm:t>
        <a:bodyPr/>
        <a:lstStyle/>
        <a:p>
          <a:r>
            <a:rPr lang="en-US"/>
            <a:t>Se </a:t>
          </a:r>
          <a:r>
            <a:rPr lang="en-US" err="1"/>
            <a:t>valorará</a:t>
          </a:r>
          <a:r>
            <a:rPr lang="en-US"/>
            <a:t> la </a:t>
          </a:r>
          <a:r>
            <a:rPr lang="en-US" err="1"/>
            <a:t>derivación</a:t>
          </a:r>
          <a:r>
            <a:rPr lang="en-US"/>
            <a:t> </a:t>
          </a:r>
          <a:r>
            <a:rPr lang="en-US" err="1"/>
            <a:t>ambulatoria</a:t>
          </a:r>
          <a:r>
            <a:rPr lang="en-US"/>
            <a:t> al </a:t>
          </a:r>
          <a:r>
            <a:rPr lang="en-US" err="1"/>
            <a:t>servicio</a:t>
          </a:r>
          <a:r>
            <a:rPr lang="en-US"/>
            <a:t> de </a:t>
          </a:r>
          <a:r>
            <a:rPr lang="en-US" err="1"/>
            <a:t>urología</a:t>
          </a:r>
          <a:r>
            <a:rPr lang="en-US"/>
            <a:t> </a:t>
          </a:r>
          <a:r>
            <a:rPr lang="en-US" err="1"/>
            <a:t>en</a:t>
          </a:r>
          <a:r>
            <a:rPr lang="en-US"/>
            <a:t> </a:t>
          </a:r>
          <a:r>
            <a:rPr lang="en-US" err="1"/>
            <a:t>aquellos</a:t>
          </a:r>
          <a:r>
            <a:rPr lang="en-US"/>
            <a:t> </a:t>
          </a:r>
          <a:r>
            <a:rPr lang="en-US" err="1"/>
            <a:t>casos</a:t>
          </a:r>
          <a:r>
            <a:rPr lang="en-US"/>
            <a:t> </a:t>
          </a:r>
          <a:r>
            <a:rPr lang="en-US" err="1"/>
            <a:t>en</a:t>
          </a:r>
          <a:r>
            <a:rPr lang="en-US"/>
            <a:t> </a:t>
          </a:r>
          <a:r>
            <a:rPr lang="en-US" err="1"/>
            <a:t>los</a:t>
          </a:r>
          <a:r>
            <a:rPr lang="en-US"/>
            <a:t> que se </a:t>
          </a:r>
          <a:r>
            <a:rPr lang="en-US" err="1"/>
            <a:t>presupone</a:t>
          </a:r>
          <a:r>
            <a:rPr lang="en-US"/>
            <a:t> </a:t>
          </a:r>
          <a:r>
            <a:rPr lang="en-US" err="1"/>
            <a:t>una</a:t>
          </a:r>
          <a:r>
            <a:rPr lang="en-US"/>
            <a:t> </a:t>
          </a:r>
          <a:r>
            <a:rPr lang="en-US" err="1"/>
            <a:t>evolución</a:t>
          </a:r>
          <a:r>
            <a:rPr lang="en-US"/>
            <a:t> </a:t>
          </a:r>
          <a:r>
            <a:rPr lang="en-US" err="1"/>
            <a:t>tórpida</a:t>
          </a:r>
          <a:r>
            <a:rPr lang="en-US"/>
            <a:t> o </a:t>
          </a:r>
          <a:r>
            <a:rPr lang="en-US" err="1"/>
            <a:t>en</a:t>
          </a:r>
          <a:r>
            <a:rPr lang="en-US"/>
            <a:t> </a:t>
          </a:r>
          <a:r>
            <a:rPr lang="en-US" err="1"/>
            <a:t>los</a:t>
          </a:r>
          <a:r>
            <a:rPr lang="en-US"/>
            <a:t> que, </a:t>
          </a:r>
          <a:r>
            <a:rPr lang="en-US" err="1"/>
            <a:t>por</a:t>
          </a:r>
          <a:r>
            <a:rPr lang="en-US"/>
            <a:t> </a:t>
          </a:r>
          <a:r>
            <a:rPr lang="en-US" err="1"/>
            <a:t>el</a:t>
          </a:r>
          <a:r>
            <a:rPr lang="en-US"/>
            <a:t> </a:t>
          </a:r>
          <a:r>
            <a:rPr lang="en-US" err="1"/>
            <a:t>tamaño</a:t>
          </a:r>
          <a:r>
            <a:rPr lang="en-US"/>
            <a:t> de la </a:t>
          </a:r>
          <a:r>
            <a:rPr lang="en-US" err="1"/>
            <a:t>litiasis</a:t>
          </a:r>
          <a:r>
            <a:rPr lang="en-US"/>
            <a:t>, se </a:t>
          </a:r>
          <a:r>
            <a:rPr lang="en-US" err="1"/>
            <a:t>prevea</a:t>
          </a:r>
          <a:r>
            <a:rPr lang="en-US"/>
            <a:t> </a:t>
          </a:r>
          <a:r>
            <a:rPr lang="en-US" err="1"/>
            <a:t>necesidad</a:t>
          </a:r>
          <a:r>
            <a:rPr lang="en-US"/>
            <a:t> de </a:t>
          </a:r>
          <a:r>
            <a:rPr lang="en-US" err="1"/>
            <a:t>tratamiento</a:t>
          </a:r>
          <a:r>
            <a:rPr lang="en-US"/>
            <a:t> </a:t>
          </a:r>
          <a:r>
            <a:rPr lang="en-US" err="1"/>
            <a:t>especializado</a:t>
          </a:r>
          <a:r>
            <a:rPr lang="en-US"/>
            <a:t> (ESWL, </a:t>
          </a:r>
          <a:r>
            <a:rPr lang="en-US" err="1"/>
            <a:t>cirugía</a:t>
          </a:r>
          <a:r>
            <a:rPr lang="en-US"/>
            <a:t>, …).</a:t>
          </a:r>
        </a:p>
      </dgm:t>
    </dgm:pt>
    <dgm:pt modelId="{7023D39B-B8BA-4E28-8D97-DF3591C0CEA3}" type="parTrans" cxnId="{FFB3B5CD-0F67-419A-B974-4FDEAB1EBC2B}">
      <dgm:prSet/>
      <dgm:spPr/>
      <dgm:t>
        <a:bodyPr/>
        <a:lstStyle/>
        <a:p>
          <a:endParaRPr lang="en-US"/>
        </a:p>
      </dgm:t>
    </dgm:pt>
    <dgm:pt modelId="{C6F3813E-E301-4EC8-B5FF-F9B96AD46D5C}" type="sibTrans" cxnId="{FFB3B5CD-0F67-419A-B974-4FDEAB1EBC2B}">
      <dgm:prSet/>
      <dgm:spPr/>
      <dgm:t>
        <a:bodyPr/>
        <a:lstStyle/>
        <a:p>
          <a:endParaRPr lang="en-US"/>
        </a:p>
      </dgm:t>
    </dgm:pt>
    <dgm:pt modelId="{79A89237-208E-43FF-82E2-3693E27CE2F7}">
      <dgm:prSet/>
      <dgm:spPr/>
      <dgm:t>
        <a:bodyPr/>
        <a:lstStyle/>
        <a:p>
          <a:r>
            <a:rPr lang="en-US" err="1"/>
            <a:t>Alteraciones</a:t>
          </a:r>
          <a:r>
            <a:rPr lang="en-US"/>
            <a:t> </a:t>
          </a:r>
          <a:r>
            <a:rPr lang="en-US" err="1"/>
            <a:t>anatómicas</a:t>
          </a:r>
          <a:r>
            <a:rPr lang="en-US"/>
            <a:t> de la </a:t>
          </a:r>
          <a:r>
            <a:rPr lang="en-US" err="1"/>
            <a:t>vía</a:t>
          </a:r>
          <a:r>
            <a:rPr lang="en-US"/>
            <a:t> </a:t>
          </a:r>
          <a:r>
            <a:rPr lang="en-US" err="1"/>
            <a:t>urinaria</a:t>
          </a:r>
          <a:r>
            <a:rPr lang="en-US"/>
            <a:t> o </a:t>
          </a:r>
          <a:r>
            <a:rPr lang="en-US" err="1"/>
            <a:t>analíticas</a:t>
          </a:r>
          <a:r>
            <a:rPr lang="en-US"/>
            <a:t>.</a:t>
          </a:r>
        </a:p>
      </dgm:t>
    </dgm:pt>
    <dgm:pt modelId="{D27C6D47-6D3A-4CB5-997B-B49C638D2FB8}" type="parTrans" cxnId="{34DFB676-8C40-4A49-BB95-614D5144A607}">
      <dgm:prSet/>
      <dgm:spPr/>
      <dgm:t>
        <a:bodyPr/>
        <a:lstStyle/>
        <a:p>
          <a:endParaRPr lang="en-US"/>
        </a:p>
      </dgm:t>
    </dgm:pt>
    <dgm:pt modelId="{AA31EF88-5732-4924-BEEF-01B2F8176F5C}" type="sibTrans" cxnId="{34DFB676-8C40-4A49-BB95-614D5144A607}">
      <dgm:prSet/>
      <dgm:spPr/>
      <dgm:t>
        <a:bodyPr/>
        <a:lstStyle/>
        <a:p>
          <a:endParaRPr lang="en-US"/>
        </a:p>
      </dgm:t>
    </dgm:pt>
    <dgm:pt modelId="{27B42591-1073-422A-982F-6B4B56C7823F}">
      <dgm:prSet/>
      <dgm:spPr/>
      <dgm:t>
        <a:bodyPr/>
        <a:lstStyle/>
        <a:p>
          <a:r>
            <a:rPr lang="en-US"/>
            <a:t>Alta </a:t>
          </a:r>
          <a:r>
            <a:rPr lang="en-US" err="1"/>
            <a:t>sospecha</a:t>
          </a:r>
          <a:r>
            <a:rPr lang="en-US"/>
            <a:t> de </a:t>
          </a:r>
          <a:r>
            <a:rPr lang="en-US" err="1"/>
            <a:t>cólico</a:t>
          </a:r>
          <a:r>
            <a:rPr lang="en-US"/>
            <a:t> renal </a:t>
          </a:r>
          <a:r>
            <a:rPr lang="en-US" err="1"/>
            <a:t>en</a:t>
          </a:r>
          <a:r>
            <a:rPr lang="en-US"/>
            <a:t> </a:t>
          </a:r>
          <a:r>
            <a:rPr lang="en-US" err="1"/>
            <a:t>paciente</a:t>
          </a:r>
          <a:r>
            <a:rPr lang="en-US"/>
            <a:t> con </a:t>
          </a:r>
          <a:r>
            <a:rPr lang="en-US" err="1"/>
            <a:t>litiasis</a:t>
          </a:r>
          <a:r>
            <a:rPr lang="en-US"/>
            <a:t> no </a:t>
          </a:r>
          <a:r>
            <a:rPr lang="en-US" err="1"/>
            <a:t>visualizada</a:t>
          </a:r>
          <a:r>
            <a:rPr lang="en-US"/>
            <a:t> </a:t>
          </a:r>
          <a:r>
            <a:rPr lang="en-US" err="1"/>
            <a:t>en</a:t>
          </a:r>
          <a:r>
            <a:rPr lang="en-US"/>
            <a:t> </a:t>
          </a:r>
          <a:r>
            <a:rPr lang="en-US" err="1"/>
            <a:t>radiografía</a:t>
          </a:r>
          <a:r>
            <a:rPr lang="en-US"/>
            <a:t> simple.</a:t>
          </a:r>
        </a:p>
      </dgm:t>
    </dgm:pt>
    <dgm:pt modelId="{AB357D77-09D1-44F0-87C2-C329EDC5BB9E}" type="parTrans" cxnId="{6AE18A94-C1E2-42A0-90C5-3BCEEABC4D95}">
      <dgm:prSet/>
      <dgm:spPr/>
      <dgm:t>
        <a:bodyPr/>
        <a:lstStyle/>
        <a:p>
          <a:endParaRPr lang="en-US"/>
        </a:p>
      </dgm:t>
    </dgm:pt>
    <dgm:pt modelId="{718E9A09-75CC-428C-8299-E03B6A3916E5}" type="sibTrans" cxnId="{6AE18A94-C1E2-42A0-90C5-3BCEEABC4D95}">
      <dgm:prSet/>
      <dgm:spPr/>
      <dgm:t>
        <a:bodyPr/>
        <a:lstStyle/>
        <a:p>
          <a:endParaRPr lang="en-US"/>
        </a:p>
      </dgm:t>
    </dgm:pt>
    <dgm:pt modelId="{7485E99D-E9B2-4FB9-9ABA-52FEEB41C207}">
      <dgm:prSet/>
      <dgm:spPr/>
      <dgm:t>
        <a:bodyPr/>
        <a:lstStyle/>
        <a:p>
          <a:r>
            <a:rPr lang="en-US" err="1"/>
            <a:t>Paciente</a:t>
          </a:r>
          <a:r>
            <a:rPr lang="en-US"/>
            <a:t> con </a:t>
          </a:r>
          <a:r>
            <a:rPr lang="en-US" err="1"/>
            <a:t>litiasis</a:t>
          </a:r>
          <a:r>
            <a:rPr lang="en-US"/>
            <a:t> </a:t>
          </a:r>
          <a:r>
            <a:rPr lang="en-US" err="1"/>
            <a:t>persistente</a:t>
          </a:r>
          <a:r>
            <a:rPr lang="en-US"/>
            <a:t> </a:t>
          </a:r>
          <a:r>
            <a:rPr lang="en-US" err="1"/>
            <a:t>tras</a:t>
          </a:r>
          <a:r>
            <a:rPr lang="en-US"/>
            <a:t> 4-6 </a:t>
          </a:r>
          <a:r>
            <a:rPr lang="en-US" err="1"/>
            <a:t>semanas</a:t>
          </a:r>
          <a:r>
            <a:rPr lang="en-US"/>
            <a:t> de </a:t>
          </a:r>
          <a:r>
            <a:rPr lang="en-US" err="1"/>
            <a:t>terapia</a:t>
          </a:r>
          <a:r>
            <a:rPr lang="en-US"/>
            <a:t> </a:t>
          </a:r>
          <a:r>
            <a:rPr lang="en-US" err="1"/>
            <a:t>expulsiva</a:t>
          </a:r>
          <a:r>
            <a:rPr lang="en-US"/>
            <a:t>.</a:t>
          </a:r>
        </a:p>
      </dgm:t>
    </dgm:pt>
    <dgm:pt modelId="{7696BD21-2E33-493C-A777-651C1E669E14}" type="parTrans" cxnId="{4C8D1E6A-2B79-491E-AC22-803E767C9CD1}">
      <dgm:prSet/>
      <dgm:spPr/>
      <dgm:t>
        <a:bodyPr/>
        <a:lstStyle/>
        <a:p>
          <a:endParaRPr lang="en-US"/>
        </a:p>
      </dgm:t>
    </dgm:pt>
    <dgm:pt modelId="{CB7CDE18-6FB9-47D2-87F3-101520FD0E31}" type="sibTrans" cxnId="{4C8D1E6A-2B79-491E-AC22-803E767C9CD1}">
      <dgm:prSet/>
      <dgm:spPr/>
      <dgm:t>
        <a:bodyPr/>
        <a:lstStyle/>
        <a:p>
          <a:endParaRPr lang="en-US"/>
        </a:p>
      </dgm:t>
    </dgm:pt>
    <dgm:pt modelId="{18DDA4E7-C469-4D79-B27F-EF1AEAB19F09}">
      <dgm:prSet/>
      <dgm:spPr/>
      <dgm:t>
        <a:bodyPr/>
        <a:lstStyle/>
        <a:p>
          <a:r>
            <a:rPr lang="en-US" err="1"/>
            <a:t>Paciente</a:t>
          </a:r>
          <a:r>
            <a:rPr lang="en-US"/>
            <a:t> con </a:t>
          </a:r>
          <a:r>
            <a:rPr lang="en-US" err="1"/>
            <a:t>litiasis</a:t>
          </a:r>
          <a:r>
            <a:rPr lang="en-US"/>
            <a:t> ureteral &gt; 10 mm.</a:t>
          </a:r>
        </a:p>
      </dgm:t>
    </dgm:pt>
    <dgm:pt modelId="{0EAF300D-FE3A-4E65-9389-09B56A34E2E0}" type="parTrans" cxnId="{89B77C12-57BA-4CF6-A987-4F66C98420D9}">
      <dgm:prSet/>
      <dgm:spPr/>
      <dgm:t>
        <a:bodyPr/>
        <a:lstStyle/>
        <a:p>
          <a:endParaRPr lang="en-US"/>
        </a:p>
      </dgm:t>
    </dgm:pt>
    <dgm:pt modelId="{5D8868AA-9DA5-4617-8366-7C2C0DFF64CC}" type="sibTrans" cxnId="{89B77C12-57BA-4CF6-A987-4F66C98420D9}">
      <dgm:prSet/>
      <dgm:spPr/>
      <dgm:t>
        <a:bodyPr/>
        <a:lstStyle/>
        <a:p>
          <a:endParaRPr lang="en-US"/>
        </a:p>
      </dgm:t>
    </dgm:pt>
    <dgm:pt modelId="{229974CB-DD14-415C-98F7-3254FB1A15DD}">
      <dgm:prSet/>
      <dgm:spPr/>
      <dgm:t>
        <a:bodyPr/>
        <a:lstStyle/>
        <a:p>
          <a:r>
            <a:rPr lang="en-US" err="1"/>
            <a:t>Paciente</a:t>
          </a:r>
          <a:r>
            <a:rPr lang="en-US"/>
            <a:t> con </a:t>
          </a:r>
          <a:r>
            <a:rPr lang="en-US" err="1"/>
            <a:t>litiasis</a:t>
          </a:r>
          <a:r>
            <a:rPr lang="en-US"/>
            <a:t> renal </a:t>
          </a:r>
          <a:r>
            <a:rPr lang="en-US" err="1"/>
            <a:t>sintomática</a:t>
          </a:r>
          <a:r>
            <a:rPr lang="en-US"/>
            <a:t> &gt; 20 mm (hematuria, dolor lumbar </a:t>
          </a:r>
          <a:r>
            <a:rPr lang="en-US" err="1"/>
            <a:t>tipo</a:t>
          </a:r>
          <a:r>
            <a:rPr lang="en-US"/>
            <a:t> </a:t>
          </a:r>
          <a:r>
            <a:rPr lang="en-US" err="1"/>
            <a:t>cólico</a:t>
          </a:r>
          <a:r>
            <a:rPr lang="en-US"/>
            <a:t>, ITUs de </a:t>
          </a:r>
          <a:r>
            <a:rPr lang="en-US" err="1"/>
            <a:t>repetición</a:t>
          </a:r>
          <a:r>
            <a:rPr lang="en-US"/>
            <a:t>).</a:t>
          </a:r>
        </a:p>
      </dgm:t>
    </dgm:pt>
    <dgm:pt modelId="{12CD329B-A724-489C-AEB0-9AD7956634B4}" type="parTrans" cxnId="{8B4E66E4-8151-40AE-B837-17F6D3963C60}">
      <dgm:prSet/>
      <dgm:spPr/>
      <dgm:t>
        <a:bodyPr/>
        <a:lstStyle/>
        <a:p>
          <a:endParaRPr lang="en-US"/>
        </a:p>
      </dgm:t>
    </dgm:pt>
    <dgm:pt modelId="{ABEB48A5-2884-42EB-BBEB-20BD83351134}" type="sibTrans" cxnId="{8B4E66E4-8151-40AE-B837-17F6D3963C60}">
      <dgm:prSet/>
      <dgm:spPr/>
      <dgm:t>
        <a:bodyPr/>
        <a:lstStyle/>
        <a:p>
          <a:endParaRPr lang="en-US"/>
        </a:p>
      </dgm:t>
    </dgm:pt>
    <dgm:pt modelId="{FB8A68B3-D7A2-498C-93E4-1A00A6759D93}">
      <dgm:prSet/>
      <dgm:spPr/>
      <dgm:t>
        <a:bodyPr/>
        <a:lstStyle/>
        <a:p>
          <a:r>
            <a:rPr lang="en-US" err="1"/>
            <a:t>Paciente</a:t>
          </a:r>
          <a:r>
            <a:rPr lang="en-US"/>
            <a:t> con </a:t>
          </a:r>
          <a:r>
            <a:rPr lang="en-US" err="1"/>
            <a:t>cólicos</a:t>
          </a:r>
          <a:r>
            <a:rPr lang="en-US"/>
            <a:t> </a:t>
          </a:r>
          <a:r>
            <a:rPr lang="en-US" err="1"/>
            <a:t>renales</a:t>
          </a:r>
          <a:r>
            <a:rPr lang="en-US"/>
            <a:t> de </a:t>
          </a:r>
          <a:r>
            <a:rPr lang="en-US" err="1"/>
            <a:t>repetición</a:t>
          </a:r>
          <a:r>
            <a:rPr lang="en-US"/>
            <a:t>.</a:t>
          </a:r>
        </a:p>
      </dgm:t>
    </dgm:pt>
    <dgm:pt modelId="{5CF734C8-78DC-4481-B3E7-1B9E98B85C10}" type="parTrans" cxnId="{6DAD8A8D-1385-47A8-97A0-F1C643254695}">
      <dgm:prSet/>
      <dgm:spPr/>
      <dgm:t>
        <a:bodyPr/>
        <a:lstStyle/>
        <a:p>
          <a:endParaRPr lang="en-US"/>
        </a:p>
      </dgm:t>
    </dgm:pt>
    <dgm:pt modelId="{CF679E74-391B-42CA-993E-37B80D9843FF}" type="sibTrans" cxnId="{6DAD8A8D-1385-47A8-97A0-F1C643254695}">
      <dgm:prSet/>
      <dgm:spPr/>
      <dgm:t>
        <a:bodyPr/>
        <a:lstStyle/>
        <a:p>
          <a:endParaRPr lang="en-US"/>
        </a:p>
      </dgm:t>
    </dgm:pt>
    <dgm:pt modelId="{018F481A-9CF8-4136-8E35-4B1D2528BF0C}" type="pres">
      <dgm:prSet presAssocID="{081FCDCC-C46F-436D-91F3-4F7661B041FC}" presName="linear" presStyleCnt="0">
        <dgm:presLayoutVars>
          <dgm:animLvl val="lvl"/>
          <dgm:resizeHandles val="exact"/>
        </dgm:presLayoutVars>
      </dgm:prSet>
      <dgm:spPr/>
    </dgm:pt>
    <dgm:pt modelId="{64C04979-75E4-4B76-BBA3-BA3E34625F02}" type="pres">
      <dgm:prSet presAssocID="{42E74350-57ED-420E-90BA-DDE808253E0A}" presName="parentText" presStyleLbl="node1" presStyleIdx="0" presStyleCnt="1">
        <dgm:presLayoutVars>
          <dgm:chMax val="0"/>
          <dgm:bulletEnabled val="1"/>
        </dgm:presLayoutVars>
      </dgm:prSet>
      <dgm:spPr/>
    </dgm:pt>
    <dgm:pt modelId="{23918291-AD03-489B-96CA-E5AF67A01A60}" type="pres">
      <dgm:prSet presAssocID="{42E74350-57ED-420E-90BA-DDE808253E0A}" presName="childText" presStyleLbl="revTx" presStyleIdx="0" presStyleCnt="1">
        <dgm:presLayoutVars>
          <dgm:bulletEnabled val="1"/>
        </dgm:presLayoutVars>
      </dgm:prSet>
      <dgm:spPr/>
    </dgm:pt>
  </dgm:ptLst>
  <dgm:cxnLst>
    <dgm:cxn modelId="{89B77C12-57BA-4CF6-A987-4F66C98420D9}" srcId="{42E74350-57ED-420E-90BA-DDE808253E0A}" destId="{18DDA4E7-C469-4D79-B27F-EF1AEAB19F09}" srcOrd="3" destOrd="0" parTransId="{0EAF300D-FE3A-4E65-9389-09B56A34E2E0}" sibTransId="{5D8868AA-9DA5-4617-8366-7C2C0DFF64CC}"/>
    <dgm:cxn modelId="{C09EF03C-9FB7-455F-9CB1-0EB1D4E5752D}" type="presOf" srcId="{7485E99D-E9B2-4FB9-9ABA-52FEEB41C207}" destId="{23918291-AD03-489B-96CA-E5AF67A01A60}" srcOrd="0" destOrd="2" presId="urn:microsoft.com/office/officeart/2005/8/layout/vList2"/>
    <dgm:cxn modelId="{4C8D1E6A-2B79-491E-AC22-803E767C9CD1}" srcId="{42E74350-57ED-420E-90BA-DDE808253E0A}" destId="{7485E99D-E9B2-4FB9-9ABA-52FEEB41C207}" srcOrd="2" destOrd="0" parTransId="{7696BD21-2E33-493C-A777-651C1E669E14}" sibTransId="{CB7CDE18-6FB9-47D2-87F3-101520FD0E31}"/>
    <dgm:cxn modelId="{69848951-A35E-4E49-AFF6-FF81039EDDF1}" type="presOf" srcId="{79A89237-208E-43FF-82E2-3693E27CE2F7}" destId="{23918291-AD03-489B-96CA-E5AF67A01A60}" srcOrd="0" destOrd="0" presId="urn:microsoft.com/office/officeart/2005/8/layout/vList2"/>
    <dgm:cxn modelId="{34DFB676-8C40-4A49-BB95-614D5144A607}" srcId="{42E74350-57ED-420E-90BA-DDE808253E0A}" destId="{79A89237-208E-43FF-82E2-3693E27CE2F7}" srcOrd="0" destOrd="0" parTransId="{D27C6D47-6D3A-4CB5-997B-B49C638D2FB8}" sibTransId="{AA31EF88-5732-4924-BEEF-01B2F8176F5C}"/>
    <dgm:cxn modelId="{D2FA367C-3285-4A60-BD54-E2AF36E0B5DC}" type="presOf" srcId="{081FCDCC-C46F-436D-91F3-4F7661B041FC}" destId="{018F481A-9CF8-4136-8E35-4B1D2528BF0C}" srcOrd="0" destOrd="0" presId="urn:microsoft.com/office/officeart/2005/8/layout/vList2"/>
    <dgm:cxn modelId="{DB00507F-62C6-422F-8870-C8D09BB5FB3B}" type="presOf" srcId="{229974CB-DD14-415C-98F7-3254FB1A15DD}" destId="{23918291-AD03-489B-96CA-E5AF67A01A60}" srcOrd="0" destOrd="4" presId="urn:microsoft.com/office/officeart/2005/8/layout/vList2"/>
    <dgm:cxn modelId="{9A782289-262A-4050-A351-3F744951BE63}" type="presOf" srcId="{42E74350-57ED-420E-90BA-DDE808253E0A}" destId="{64C04979-75E4-4B76-BBA3-BA3E34625F02}" srcOrd="0" destOrd="0" presId="urn:microsoft.com/office/officeart/2005/8/layout/vList2"/>
    <dgm:cxn modelId="{6DAD8A8D-1385-47A8-97A0-F1C643254695}" srcId="{42E74350-57ED-420E-90BA-DDE808253E0A}" destId="{FB8A68B3-D7A2-498C-93E4-1A00A6759D93}" srcOrd="5" destOrd="0" parTransId="{5CF734C8-78DC-4481-B3E7-1B9E98B85C10}" sibTransId="{CF679E74-391B-42CA-993E-37B80D9843FF}"/>
    <dgm:cxn modelId="{6AE18A94-C1E2-42A0-90C5-3BCEEABC4D95}" srcId="{42E74350-57ED-420E-90BA-DDE808253E0A}" destId="{27B42591-1073-422A-982F-6B4B56C7823F}" srcOrd="1" destOrd="0" parTransId="{AB357D77-09D1-44F0-87C2-C329EDC5BB9E}" sibTransId="{718E9A09-75CC-428C-8299-E03B6A3916E5}"/>
    <dgm:cxn modelId="{D8EA5EAF-8785-4036-93C1-9F4F6C3541B1}" type="presOf" srcId="{18DDA4E7-C469-4D79-B27F-EF1AEAB19F09}" destId="{23918291-AD03-489B-96CA-E5AF67A01A60}" srcOrd="0" destOrd="3" presId="urn:microsoft.com/office/officeart/2005/8/layout/vList2"/>
    <dgm:cxn modelId="{11495DCA-C0C7-47D8-A742-37731BCDB08A}" type="presOf" srcId="{FB8A68B3-D7A2-498C-93E4-1A00A6759D93}" destId="{23918291-AD03-489B-96CA-E5AF67A01A60}" srcOrd="0" destOrd="5" presId="urn:microsoft.com/office/officeart/2005/8/layout/vList2"/>
    <dgm:cxn modelId="{FFB3B5CD-0F67-419A-B974-4FDEAB1EBC2B}" srcId="{081FCDCC-C46F-436D-91F3-4F7661B041FC}" destId="{42E74350-57ED-420E-90BA-DDE808253E0A}" srcOrd="0" destOrd="0" parTransId="{7023D39B-B8BA-4E28-8D97-DF3591C0CEA3}" sibTransId="{C6F3813E-E301-4EC8-B5FF-F9B96AD46D5C}"/>
    <dgm:cxn modelId="{8B4E66E4-8151-40AE-B837-17F6D3963C60}" srcId="{42E74350-57ED-420E-90BA-DDE808253E0A}" destId="{229974CB-DD14-415C-98F7-3254FB1A15DD}" srcOrd="4" destOrd="0" parTransId="{12CD329B-A724-489C-AEB0-9AD7956634B4}" sibTransId="{ABEB48A5-2884-42EB-BBEB-20BD83351134}"/>
    <dgm:cxn modelId="{34E0A5EC-1E1F-4FC3-8AB9-CDF9BD2C46D8}" type="presOf" srcId="{27B42591-1073-422A-982F-6B4B56C7823F}" destId="{23918291-AD03-489B-96CA-E5AF67A01A60}" srcOrd="0" destOrd="1" presId="urn:microsoft.com/office/officeart/2005/8/layout/vList2"/>
    <dgm:cxn modelId="{40CF51DE-7852-40A2-9B03-4771C1D7C7BE}" type="presParOf" srcId="{018F481A-9CF8-4136-8E35-4B1D2528BF0C}" destId="{64C04979-75E4-4B76-BBA3-BA3E34625F02}" srcOrd="0" destOrd="0" presId="urn:microsoft.com/office/officeart/2005/8/layout/vList2"/>
    <dgm:cxn modelId="{E764AB34-6DC4-4E15-913A-3E7C880E302E}" type="presParOf" srcId="{018F481A-9CF8-4136-8E35-4B1D2528BF0C}" destId="{23918291-AD03-489B-96CA-E5AF67A01A6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93B05-4825-4391-A0BF-12A662F106B4}">
      <dsp:nvSpPr>
        <dsp:cNvPr id="0" name=""/>
        <dsp:cNvSpPr/>
      </dsp:nvSpPr>
      <dsp:spPr>
        <a:xfrm>
          <a:off x="421398" y="1309154"/>
          <a:ext cx="688183" cy="688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830B7B-21D8-4F1C-B660-F71CF407C21C}">
      <dsp:nvSpPr>
        <dsp:cNvPr id="0" name=""/>
        <dsp:cNvSpPr/>
      </dsp:nvSpPr>
      <dsp:spPr>
        <a:xfrm>
          <a:off x="841" y="2258418"/>
          <a:ext cx="1529296" cy="78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ES" sz="1100" b="1" kern="1200">
              <a:latin typeface="+mn-lt"/>
            </a:rPr>
            <a:t>MOTIVO DE CONSULTA:</a:t>
          </a:r>
          <a:endParaRPr lang="en-US" sz="1100" b="1" kern="1200">
            <a:latin typeface="+mn-lt"/>
          </a:endParaRPr>
        </a:p>
      </dsp:txBody>
      <dsp:txXfrm>
        <a:off x="841" y="2258418"/>
        <a:ext cx="1529296" cy="783764"/>
      </dsp:txXfrm>
    </dsp:sp>
    <dsp:sp modelId="{38FA333E-D140-41F1-965B-0AF78DCE444A}">
      <dsp:nvSpPr>
        <dsp:cNvPr id="0" name=""/>
        <dsp:cNvSpPr/>
      </dsp:nvSpPr>
      <dsp:spPr>
        <a:xfrm>
          <a:off x="2218322" y="1309154"/>
          <a:ext cx="688183" cy="688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F1EF71-9605-42A2-93C0-A327AA678C87}">
      <dsp:nvSpPr>
        <dsp:cNvPr id="0" name=""/>
        <dsp:cNvSpPr/>
      </dsp:nvSpPr>
      <dsp:spPr>
        <a:xfrm>
          <a:off x="1797765" y="2258418"/>
          <a:ext cx="1529296" cy="78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ES" sz="1100" kern="1200">
              <a:latin typeface="+mn-lt"/>
            </a:rPr>
            <a:t>Varón de 59 años que acude por DOLOR ABDOMINAL, CÓLICOS Y ESPASMOS ABDOMINALES DIFUSOS, CÓLICO INTESTINAL, AEROFAGIA DOLOROSA, DISC</a:t>
          </a:r>
          <a:endParaRPr lang="en-US" sz="1100" kern="1200">
            <a:latin typeface="+mn-lt"/>
          </a:endParaRPr>
        </a:p>
      </dsp:txBody>
      <dsp:txXfrm>
        <a:off x="1797765" y="2258418"/>
        <a:ext cx="1529296" cy="783764"/>
      </dsp:txXfrm>
    </dsp:sp>
    <dsp:sp modelId="{71C332FB-B82E-4A10-9800-E16B533BB895}">
      <dsp:nvSpPr>
        <dsp:cNvPr id="0" name=""/>
        <dsp:cNvSpPr/>
      </dsp:nvSpPr>
      <dsp:spPr>
        <a:xfrm>
          <a:off x="4015246" y="1309154"/>
          <a:ext cx="688183" cy="688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3FE8BD-392F-493D-9AF2-7E73C2DAAC17}">
      <dsp:nvSpPr>
        <dsp:cNvPr id="0" name=""/>
        <dsp:cNvSpPr/>
      </dsp:nvSpPr>
      <dsp:spPr>
        <a:xfrm>
          <a:off x="3594689" y="2258418"/>
          <a:ext cx="1529296" cy="78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ES" sz="1100" b="1" kern="1200">
              <a:latin typeface="+mn-lt"/>
            </a:rPr>
            <a:t>ANTECEDENTES:</a:t>
          </a:r>
          <a:endParaRPr lang="en-US" sz="1100" b="1" kern="1200">
            <a:latin typeface="+mn-lt"/>
          </a:endParaRPr>
        </a:p>
      </dsp:txBody>
      <dsp:txXfrm>
        <a:off x="3594689" y="2258418"/>
        <a:ext cx="1529296" cy="783764"/>
      </dsp:txXfrm>
    </dsp:sp>
    <dsp:sp modelId="{32CB9211-2BF1-4B5A-AE5B-A5BB8B5B9004}">
      <dsp:nvSpPr>
        <dsp:cNvPr id="0" name=""/>
        <dsp:cNvSpPr/>
      </dsp:nvSpPr>
      <dsp:spPr>
        <a:xfrm>
          <a:off x="5812170" y="1309154"/>
          <a:ext cx="688183" cy="688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94E8F6-D990-433D-AEFF-38CA3EDBF05E}">
      <dsp:nvSpPr>
        <dsp:cNvPr id="0" name=""/>
        <dsp:cNvSpPr/>
      </dsp:nvSpPr>
      <dsp:spPr>
        <a:xfrm>
          <a:off x="5391613" y="2258418"/>
          <a:ext cx="1529296" cy="78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ES" sz="1100" kern="1200">
              <a:latin typeface="+mn-lt"/>
            </a:rPr>
            <a:t>Datos clínicos: HTA</a:t>
          </a:r>
          <a:endParaRPr lang="en-US" sz="1100" kern="1200">
            <a:latin typeface="+mn-lt"/>
          </a:endParaRPr>
        </a:p>
      </dsp:txBody>
      <dsp:txXfrm>
        <a:off x="5391613" y="2258418"/>
        <a:ext cx="1529296" cy="783764"/>
      </dsp:txXfrm>
    </dsp:sp>
    <dsp:sp modelId="{1CE6A4A1-BB2C-410B-A964-A0B224BD72D7}">
      <dsp:nvSpPr>
        <dsp:cNvPr id="0" name=""/>
        <dsp:cNvSpPr/>
      </dsp:nvSpPr>
      <dsp:spPr>
        <a:xfrm>
          <a:off x="7609093" y="1309154"/>
          <a:ext cx="688183" cy="6881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8012A6-0698-45D1-9A79-6905255BED2B}">
      <dsp:nvSpPr>
        <dsp:cNvPr id="0" name=""/>
        <dsp:cNvSpPr/>
      </dsp:nvSpPr>
      <dsp:spPr>
        <a:xfrm>
          <a:off x="7188537" y="2258418"/>
          <a:ext cx="1529296" cy="78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ES" sz="1100" kern="1200">
              <a:latin typeface="+mn-lt"/>
            </a:rPr>
            <a:t>Medicación actual: Septiembre 2022: </a:t>
          </a:r>
          <a:r>
            <a:rPr lang="es-ES" sz="1100" kern="1200" err="1">
              <a:latin typeface="+mn-lt"/>
            </a:rPr>
            <a:t>Optovite</a:t>
          </a:r>
          <a:r>
            <a:rPr lang="es-ES" sz="1100" kern="1200">
              <a:latin typeface="+mn-lt"/>
            </a:rPr>
            <a:t> mensual, </a:t>
          </a:r>
          <a:r>
            <a:rPr lang="es-ES" sz="1100" kern="1200" err="1">
              <a:latin typeface="+mn-lt"/>
            </a:rPr>
            <a:t>Telmisartan</a:t>
          </a:r>
          <a:r>
            <a:rPr lang="es-ES" sz="1100" kern="1200">
              <a:latin typeface="+mn-lt"/>
            </a:rPr>
            <a:t> 20 mg 1-0-0</a:t>
          </a:r>
          <a:endParaRPr lang="en-US" sz="1100" kern="1200">
            <a:latin typeface="+mn-lt"/>
          </a:endParaRPr>
        </a:p>
      </dsp:txBody>
      <dsp:txXfrm>
        <a:off x="7188537" y="2258418"/>
        <a:ext cx="1529296" cy="783764"/>
      </dsp:txXfrm>
    </dsp:sp>
    <dsp:sp modelId="{0293B602-2EC2-4AB3-B78F-9E1C896C8D99}">
      <dsp:nvSpPr>
        <dsp:cNvPr id="0" name=""/>
        <dsp:cNvSpPr/>
      </dsp:nvSpPr>
      <dsp:spPr>
        <a:xfrm>
          <a:off x="9406017" y="1309154"/>
          <a:ext cx="688183" cy="6881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06E2EA-10FD-43B4-9101-EB2A6272044B}">
      <dsp:nvSpPr>
        <dsp:cNvPr id="0" name=""/>
        <dsp:cNvSpPr/>
      </dsp:nvSpPr>
      <dsp:spPr>
        <a:xfrm>
          <a:off x="8985461" y="2258418"/>
          <a:ext cx="1529296" cy="78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ES" sz="1100" kern="1200">
              <a:latin typeface="+mn-lt"/>
            </a:rPr>
            <a:t>Alergias: Sin alergias medicamentosas conocidas hasta la fecha.</a:t>
          </a:r>
          <a:endParaRPr lang="en-US" sz="1100" kern="1200">
            <a:latin typeface="+mn-lt"/>
          </a:endParaRPr>
        </a:p>
      </dsp:txBody>
      <dsp:txXfrm>
        <a:off x="8985461" y="2258418"/>
        <a:ext cx="1529296" cy="783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CBB3E-7020-44FA-A40D-E49C288B31FD}">
      <dsp:nvSpPr>
        <dsp:cNvPr id="0" name=""/>
        <dsp:cNvSpPr/>
      </dsp:nvSpPr>
      <dsp:spPr>
        <a:xfrm>
          <a:off x="0" y="23144"/>
          <a:ext cx="6478587" cy="1074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Constantes (temperatura, TA, FC, FR, glucemia capilar en diabéticos)</a:t>
          </a:r>
        </a:p>
      </dsp:txBody>
      <dsp:txXfrm>
        <a:off x="52431" y="75575"/>
        <a:ext cx="6373725" cy="969198"/>
      </dsp:txXfrm>
    </dsp:sp>
    <dsp:sp modelId="{D3D4C985-5DBA-4163-948D-7F2189161CB4}">
      <dsp:nvSpPr>
        <dsp:cNvPr id="0" name=""/>
        <dsp:cNvSpPr/>
      </dsp:nvSpPr>
      <dsp:spPr>
        <a:xfrm>
          <a:off x="0" y="1174964"/>
          <a:ext cx="6478587" cy="10740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Valoración del aspecto general del paciente.</a:t>
          </a:r>
        </a:p>
      </dsp:txBody>
      <dsp:txXfrm>
        <a:off x="52431" y="1227395"/>
        <a:ext cx="6373725" cy="969198"/>
      </dsp:txXfrm>
    </dsp:sp>
    <dsp:sp modelId="{9FF82E7B-FBFF-4CA6-B5FF-50EEFAD9C411}">
      <dsp:nvSpPr>
        <dsp:cNvPr id="0" name=""/>
        <dsp:cNvSpPr/>
      </dsp:nvSpPr>
      <dsp:spPr>
        <a:xfrm>
          <a:off x="0" y="2326784"/>
          <a:ext cx="6478587" cy="10740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Exploración completa toracoabdominal.</a:t>
          </a:r>
        </a:p>
      </dsp:txBody>
      <dsp:txXfrm>
        <a:off x="52431" y="2379215"/>
        <a:ext cx="6373725" cy="969198"/>
      </dsp:txXfrm>
    </dsp:sp>
    <dsp:sp modelId="{5A7E5DA9-1267-4003-8ED7-F68FEC95E1F9}">
      <dsp:nvSpPr>
        <dsp:cNvPr id="0" name=""/>
        <dsp:cNvSpPr/>
      </dsp:nvSpPr>
      <dsp:spPr>
        <a:xfrm>
          <a:off x="0" y="3400844"/>
          <a:ext cx="6478587"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69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ES" sz="2100" kern="1200"/>
            <a:t>Marcada hiperalgesia en el ángulo costovertebral y en el flanco (signo de Guyon +)</a:t>
          </a:r>
          <a:endParaRPr lang="en-US" sz="2100" kern="1200"/>
        </a:p>
        <a:p>
          <a:pPr marL="228600" lvl="1" indent="-228600" algn="l" defTabSz="933450">
            <a:lnSpc>
              <a:spcPct val="90000"/>
            </a:lnSpc>
            <a:spcBef>
              <a:spcPct val="0"/>
            </a:spcBef>
            <a:spcAft>
              <a:spcPct val="20000"/>
            </a:spcAft>
            <a:buChar char="•"/>
          </a:pPr>
          <a:r>
            <a:rPr lang="es-ES" sz="2100" kern="1200"/>
            <a:t>Puño-percusión renal positiva</a:t>
          </a:r>
          <a:endParaRPr lang="en-US" sz="2100" kern="1200"/>
        </a:p>
        <a:p>
          <a:pPr marL="228600" lvl="1" indent="-228600" algn="l" defTabSz="933450">
            <a:lnSpc>
              <a:spcPct val="90000"/>
            </a:lnSpc>
            <a:spcBef>
              <a:spcPct val="0"/>
            </a:spcBef>
            <a:spcAft>
              <a:spcPct val="20000"/>
            </a:spcAft>
            <a:buChar char="•"/>
          </a:pPr>
          <a:r>
            <a:rPr lang="es-ES" sz="2100" kern="1200"/>
            <a:t>Dolorimiento en el hemiabdomen del lado afectado</a:t>
          </a:r>
          <a:endParaRPr lang="en-US" sz="2100" kern="1200"/>
        </a:p>
      </dsp:txBody>
      <dsp:txXfrm>
        <a:off x="0" y="3400844"/>
        <a:ext cx="6478587" cy="1397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AF8A3-B4A7-46D7-97F9-3B2CA42C0458}">
      <dsp:nvSpPr>
        <dsp:cNvPr id="0" name=""/>
        <dsp:cNvSpPr/>
      </dsp:nvSpPr>
      <dsp:spPr>
        <a:xfrm>
          <a:off x="2044800" y="375669"/>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D82D6-D5B3-4A99-8886-14073D396844}">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21F37B-F432-4956-8D70-5749F1109261}">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s-ES" sz="2500" kern="1200"/>
            <a:t>Analgesia</a:t>
          </a:r>
          <a:endParaRPr lang="en-US" sz="2500" kern="1200"/>
        </a:p>
      </dsp:txBody>
      <dsp:txXfrm>
        <a:off x="1342800" y="3255669"/>
        <a:ext cx="3600000" cy="720000"/>
      </dsp:txXfrm>
    </dsp:sp>
    <dsp:sp modelId="{F6125849-9B21-4017-B7BF-D781146F2F04}">
      <dsp:nvSpPr>
        <dsp:cNvPr id="0" name=""/>
        <dsp:cNvSpPr/>
      </dsp:nvSpPr>
      <dsp:spPr>
        <a:xfrm>
          <a:off x="6274800" y="375669"/>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7FEE6-80AD-48AF-9E94-341CD5137E68}">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54848C-8AC2-43E2-948E-A862FF42C501}">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s-ES" sz="2500" kern="1200"/>
            <a:t>Pruebas complementarias</a:t>
          </a:r>
          <a:endParaRPr lang="en-US" sz="2500" kern="1200"/>
        </a:p>
      </dsp:txBody>
      <dsp:txXfrm>
        <a:off x="5572800" y="3255669"/>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7A7BC-59E4-4048-B46C-74EEBCA07FC1}">
      <dsp:nvSpPr>
        <dsp:cNvPr id="0" name=""/>
        <dsp:cNvSpPr/>
      </dsp:nvSpPr>
      <dsp:spPr>
        <a:xfrm>
          <a:off x="582645" y="1178"/>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ES" sz="1900" b="1" kern="1200">
              <a:latin typeface="Calibri Light" panose="020F0302020204030204"/>
            </a:rPr>
            <a:t>Globo vesical</a:t>
          </a:r>
          <a:endParaRPr lang="en-US" sz="1900" kern="1200"/>
        </a:p>
      </dsp:txBody>
      <dsp:txXfrm>
        <a:off x="582645" y="1178"/>
        <a:ext cx="2174490" cy="1304694"/>
      </dsp:txXfrm>
    </dsp:sp>
    <dsp:sp modelId="{32352512-BD4B-40F9-8E0E-5842757737C5}">
      <dsp:nvSpPr>
        <dsp:cNvPr id="0" name=""/>
        <dsp:cNvSpPr/>
      </dsp:nvSpPr>
      <dsp:spPr>
        <a:xfrm>
          <a:off x="2974584" y="1178"/>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Enfermedad vascular renal</a:t>
          </a:r>
          <a:endParaRPr lang="en-US" sz="1900" kern="1200"/>
        </a:p>
      </dsp:txBody>
      <dsp:txXfrm>
        <a:off x="2974584" y="1178"/>
        <a:ext cx="2174490" cy="1304694"/>
      </dsp:txXfrm>
    </dsp:sp>
    <dsp:sp modelId="{1C5B8F1F-777B-404E-A7FB-A9813113B5A9}">
      <dsp:nvSpPr>
        <dsp:cNvPr id="0" name=""/>
        <dsp:cNvSpPr/>
      </dsp:nvSpPr>
      <dsp:spPr>
        <a:xfrm>
          <a:off x="5366524" y="1178"/>
          <a:ext cx="2174490" cy="13046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Hemorragia retroperitoneal</a:t>
          </a:r>
          <a:endParaRPr lang="en-US" sz="1900" kern="1200"/>
        </a:p>
      </dsp:txBody>
      <dsp:txXfrm>
        <a:off x="5366524" y="1178"/>
        <a:ext cx="2174490" cy="1304694"/>
      </dsp:txXfrm>
    </dsp:sp>
    <dsp:sp modelId="{6E16969F-F7DA-429C-92EF-ABA7208649C5}">
      <dsp:nvSpPr>
        <dsp:cNvPr id="0" name=""/>
        <dsp:cNvSpPr/>
      </dsp:nvSpPr>
      <dsp:spPr>
        <a:xfrm>
          <a:off x="7758464" y="1178"/>
          <a:ext cx="2174490" cy="13046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Torsión del cordón testicular</a:t>
          </a:r>
          <a:endParaRPr lang="en-US" sz="1900" kern="1200"/>
        </a:p>
      </dsp:txBody>
      <dsp:txXfrm>
        <a:off x="7758464" y="1178"/>
        <a:ext cx="2174490" cy="1304694"/>
      </dsp:txXfrm>
    </dsp:sp>
    <dsp:sp modelId="{3E1C7375-C4CE-473D-9B43-06EC8F0B0F77}">
      <dsp:nvSpPr>
        <dsp:cNvPr id="0" name=""/>
        <dsp:cNvSpPr/>
      </dsp:nvSpPr>
      <dsp:spPr>
        <a:xfrm>
          <a:off x="582645" y="1523321"/>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a:latin typeface="Calibri Light" panose="020F0302020204030204"/>
            </a:rPr>
            <a:t>Neumonía</a:t>
          </a:r>
          <a:endParaRPr lang="en-US" sz="1900" kern="1200"/>
        </a:p>
      </dsp:txBody>
      <dsp:txXfrm>
        <a:off x="582645" y="1523321"/>
        <a:ext cx="2174490" cy="1304694"/>
      </dsp:txXfrm>
    </dsp:sp>
    <dsp:sp modelId="{9888C511-9751-49CB-BC38-D3CFEE2D2B02}">
      <dsp:nvSpPr>
        <dsp:cNvPr id="0" name=""/>
        <dsp:cNvSpPr/>
      </dsp:nvSpPr>
      <dsp:spPr>
        <a:xfrm>
          <a:off x="2974584" y="1523321"/>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Disección aórtica</a:t>
          </a:r>
          <a:endParaRPr lang="en-US" sz="1900" kern="1200"/>
        </a:p>
      </dsp:txBody>
      <dsp:txXfrm>
        <a:off x="2974584" y="1523321"/>
        <a:ext cx="2174490" cy="1304694"/>
      </dsp:txXfrm>
    </dsp:sp>
    <dsp:sp modelId="{74883613-10CA-42EE-9F7E-CB55E80169E9}">
      <dsp:nvSpPr>
        <dsp:cNvPr id="0" name=""/>
        <dsp:cNvSpPr/>
      </dsp:nvSpPr>
      <dsp:spPr>
        <a:xfrm>
          <a:off x="5366524" y="1523321"/>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Diverticulitis</a:t>
          </a:r>
          <a:endParaRPr lang="en-US" sz="1900" kern="1200"/>
        </a:p>
      </dsp:txBody>
      <dsp:txXfrm>
        <a:off x="5366524" y="1523321"/>
        <a:ext cx="2174490" cy="1304694"/>
      </dsp:txXfrm>
    </dsp:sp>
    <dsp:sp modelId="{FD837D38-2244-409E-B02D-581694B94059}">
      <dsp:nvSpPr>
        <dsp:cNvPr id="0" name=""/>
        <dsp:cNvSpPr/>
      </dsp:nvSpPr>
      <dsp:spPr>
        <a:xfrm>
          <a:off x="7758464" y="1523321"/>
          <a:ext cx="2174490" cy="13046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Apendicitis aguda</a:t>
          </a:r>
          <a:endParaRPr lang="en-US" sz="1900" kern="1200"/>
        </a:p>
      </dsp:txBody>
      <dsp:txXfrm>
        <a:off x="7758464" y="1523321"/>
        <a:ext cx="2174490" cy="1304694"/>
      </dsp:txXfrm>
    </dsp:sp>
    <dsp:sp modelId="{5A4C556E-E334-43BD-8B35-2F479A6C712E}">
      <dsp:nvSpPr>
        <dsp:cNvPr id="0" name=""/>
        <dsp:cNvSpPr/>
      </dsp:nvSpPr>
      <dsp:spPr>
        <a:xfrm>
          <a:off x="582645" y="3045465"/>
          <a:ext cx="2174490" cy="13046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Cólico biliar</a:t>
          </a:r>
          <a:endParaRPr lang="en-US" sz="1900" kern="1200"/>
        </a:p>
      </dsp:txBody>
      <dsp:txXfrm>
        <a:off x="582645" y="3045465"/>
        <a:ext cx="2174490" cy="1304694"/>
      </dsp:txXfrm>
    </dsp:sp>
    <dsp:sp modelId="{349F884B-476D-4AD7-969B-BEBA179FC9B1}">
      <dsp:nvSpPr>
        <dsp:cNvPr id="0" name=""/>
        <dsp:cNvSpPr/>
      </dsp:nvSpPr>
      <dsp:spPr>
        <a:xfrm>
          <a:off x="2974584" y="3045465"/>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Pancreatitis</a:t>
          </a:r>
          <a:endParaRPr lang="en-US" sz="1900" kern="1200"/>
        </a:p>
      </dsp:txBody>
      <dsp:txXfrm>
        <a:off x="2974584" y="3045465"/>
        <a:ext cx="2174490" cy="1304694"/>
      </dsp:txXfrm>
    </dsp:sp>
    <dsp:sp modelId="{F4398A74-3A92-48C3-8D65-56B8AE67746B}">
      <dsp:nvSpPr>
        <dsp:cNvPr id="0" name=""/>
        <dsp:cNvSpPr/>
      </dsp:nvSpPr>
      <dsp:spPr>
        <a:xfrm>
          <a:off x="5366524" y="3045465"/>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Trastornos ginecológicos</a:t>
          </a:r>
          <a:endParaRPr lang="en-US" sz="1900" kern="1200"/>
        </a:p>
      </dsp:txBody>
      <dsp:txXfrm>
        <a:off x="5366524" y="3045465"/>
        <a:ext cx="2174490" cy="1304694"/>
      </dsp:txXfrm>
    </dsp:sp>
    <dsp:sp modelId="{63170387-D6CF-4B59-A9BD-4AD1F39E08CD}">
      <dsp:nvSpPr>
        <dsp:cNvPr id="0" name=""/>
        <dsp:cNvSpPr/>
      </dsp:nvSpPr>
      <dsp:spPr>
        <a:xfrm>
          <a:off x="7758464" y="3045465"/>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Origen musculoesquelético</a:t>
          </a:r>
          <a:endParaRPr lang="en-US" sz="1900" kern="1200"/>
        </a:p>
      </dsp:txBody>
      <dsp:txXfrm>
        <a:off x="7758464" y="3045465"/>
        <a:ext cx="2174490" cy="1304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B9F5C-B3C4-4B9F-B3A5-2910AC38660F}">
      <dsp:nvSpPr>
        <dsp:cNvPr id="0" name=""/>
        <dsp:cNvSpPr/>
      </dsp:nvSpPr>
      <dsp:spPr>
        <a:xfrm>
          <a:off x="330599" y="1255741"/>
          <a:ext cx="346314" cy="346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88E5E-4B37-4F2A-A323-9253D6C04EDA}">
      <dsp:nvSpPr>
        <dsp:cNvPr id="0" name=""/>
        <dsp:cNvSpPr/>
      </dsp:nvSpPr>
      <dsp:spPr>
        <a:xfrm>
          <a:off x="9021" y="1690414"/>
          <a:ext cx="989470" cy="152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ES" sz="1400" b="0" kern="1200"/>
            <a:t>Dieta absoluta o líquida, según tolerancia oral</a:t>
          </a:r>
          <a:endParaRPr lang="en-US" sz="1400" b="0" kern="1200"/>
        </a:p>
      </dsp:txBody>
      <dsp:txXfrm>
        <a:off x="9021" y="1690414"/>
        <a:ext cx="989470" cy="1521219"/>
      </dsp:txXfrm>
    </dsp:sp>
    <dsp:sp modelId="{C8B34F11-37AC-456D-96CA-8B5758148410}">
      <dsp:nvSpPr>
        <dsp:cNvPr id="0" name=""/>
        <dsp:cNvSpPr/>
      </dsp:nvSpPr>
      <dsp:spPr>
        <a:xfrm>
          <a:off x="9021" y="3252730"/>
          <a:ext cx="989470" cy="57859"/>
        </a:xfrm>
        <a:prstGeom prst="rect">
          <a:avLst/>
        </a:prstGeom>
        <a:noFill/>
        <a:ln>
          <a:noFill/>
        </a:ln>
        <a:effectLst/>
      </dsp:spPr>
      <dsp:style>
        <a:lnRef idx="0">
          <a:scrgbClr r="0" g="0" b="0"/>
        </a:lnRef>
        <a:fillRef idx="0">
          <a:scrgbClr r="0" g="0" b="0"/>
        </a:fillRef>
        <a:effectRef idx="0">
          <a:scrgbClr r="0" g="0" b="0"/>
        </a:effectRef>
        <a:fontRef idx="minor"/>
      </dsp:style>
    </dsp:sp>
    <dsp:sp modelId="{4F502743-20F1-4031-8890-8D7C2D3CF3D0}">
      <dsp:nvSpPr>
        <dsp:cNvPr id="0" name=""/>
        <dsp:cNvSpPr/>
      </dsp:nvSpPr>
      <dsp:spPr>
        <a:xfrm>
          <a:off x="1493228" y="1255741"/>
          <a:ext cx="346314" cy="346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060B1-980A-4F5E-A80E-CFB19D2B5B89}">
      <dsp:nvSpPr>
        <dsp:cNvPr id="0" name=""/>
        <dsp:cNvSpPr/>
      </dsp:nvSpPr>
      <dsp:spPr>
        <a:xfrm>
          <a:off x="1171650" y="1690414"/>
          <a:ext cx="989470" cy="152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ES" sz="1400" b="0" kern="1200"/>
            <a:t>Suero </a:t>
          </a:r>
          <a:r>
            <a:rPr lang="es-ES" sz="1400" b="0" kern="1200" err="1"/>
            <a:t>Glucosalino</a:t>
          </a:r>
          <a:r>
            <a:rPr lang="es-ES" sz="1400" b="0" kern="1200"/>
            <a:t> 3000 ml/24 h</a:t>
          </a:r>
          <a:endParaRPr lang="en-US" sz="1400" b="0" kern="1200"/>
        </a:p>
      </dsp:txBody>
      <dsp:txXfrm>
        <a:off x="1171650" y="1690414"/>
        <a:ext cx="989470" cy="1521219"/>
      </dsp:txXfrm>
    </dsp:sp>
    <dsp:sp modelId="{0A473E05-7EB8-450D-AC8F-0B0594D18F7A}">
      <dsp:nvSpPr>
        <dsp:cNvPr id="0" name=""/>
        <dsp:cNvSpPr/>
      </dsp:nvSpPr>
      <dsp:spPr>
        <a:xfrm>
          <a:off x="1171650" y="3252730"/>
          <a:ext cx="989470" cy="57859"/>
        </a:xfrm>
        <a:prstGeom prst="rect">
          <a:avLst/>
        </a:prstGeom>
        <a:noFill/>
        <a:ln>
          <a:noFill/>
        </a:ln>
        <a:effectLst/>
      </dsp:spPr>
      <dsp:style>
        <a:lnRef idx="0">
          <a:scrgbClr r="0" g="0" b="0"/>
        </a:lnRef>
        <a:fillRef idx="0">
          <a:scrgbClr r="0" g="0" b="0"/>
        </a:fillRef>
        <a:effectRef idx="0">
          <a:scrgbClr r="0" g="0" b="0"/>
        </a:effectRef>
        <a:fontRef idx="minor"/>
      </dsp:style>
    </dsp:sp>
    <dsp:sp modelId="{56F19D0E-A054-4F5B-A791-F625795C4CE8}">
      <dsp:nvSpPr>
        <dsp:cNvPr id="0" name=""/>
        <dsp:cNvSpPr/>
      </dsp:nvSpPr>
      <dsp:spPr>
        <a:xfrm>
          <a:off x="2655856" y="1255741"/>
          <a:ext cx="346314" cy="346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DF078-D400-441C-8D8F-6245234AD8F6}">
      <dsp:nvSpPr>
        <dsp:cNvPr id="0" name=""/>
        <dsp:cNvSpPr/>
      </dsp:nvSpPr>
      <dsp:spPr>
        <a:xfrm>
          <a:off x="2334278" y="1690414"/>
          <a:ext cx="989470" cy="152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ES" sz="1400" b="0" kern="1200"/>
            <a:t>Si vómitos: METOCLOPRAMIDA 10 mg/8 h IV</a:t>
          </a:r>
          <a:endParaRPr lang="en-US" sz="1400" b="0" kern="1200"/>
        </a:p>
      </dsp:txBody>
      <dsp:txXfrm>
        <a:off x="2334278" y="1690414"/>
        <a:ext cx="989470" cy="1521219"/>
      </dsp:txXfrm>
    </dsp:sp>
    <dsp:sp modelId="{FA13833F-39FA-44F2-AF69-B41C57DD71DD}">
      <dsp:nvSpPr>
        <dsp:cNvPr id="0" name=""/>
        <dsp:cNvSpPr/>
      </dsp:nvSpPr>
      <dsp:spPr>
        <a:xfrm>
          <a:off x="2334278" y="3252730"/>
          <a:ext cx="989470" cy="57859"/>
        </a:xfrm>
        <a:prstGeom prst="rect">
          <a:avLst/>
        </a:prstGeom>
        <a:noFill/>
        <a:ln>
          <a:noFill/>
        </a:ln>
        <a:effectLst/>
      </dsp:spPr>
      <dsp:style>
        <a:lnRef idx="0">
          <a:scrgbClr r="0" g="0" b="0"/>
        </a:lnRef>
        <a:fillRef idx="0">
          <a:scrgbClr r="0" g="0" b="0"/>
        </a:fillRef>
        <a:effectRef idx="0">
          <a:scrgbClr r="0" g="0" b="0"/>
        </a:effectRef>
        <a:fontRef idx="minor"/>
      </dsp:style>
    </dsp:sp>
    <dsp:sp modelId="{0136DBF0-0909-46EA-BD8E-F589FFCFE3EB}">
      <dsp:nvSpPr>
        <dsp:cNvPr id="0" name=""/>
        <dsp:cNvSpPr/>
      </dsp:nvSpPr>
      <dsp:spPr>
        <a:xfrm>
          <a:off x="3818484" y="1255741"/>
          <a:ext cx="346314" cy="3463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14350-D35D-4732-A74B-21B328BDEB68}">
      <dsp:nvSpPr>
        <dsp:cNvPr id="0" name=""/>
        <dsp:cNvSpPr/>
      </dsp:nvSpPr>
      <dsp:spPr>
        <a:xfrm>
          <a:off x="3496906" y="1690414"/>
          <a:ext cx="989470" cy="152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ES" sz="1400" b="0" kern="1200"/>
            <a:t>Analgesia IV: DEXKETOPROFENO, PARACETAMOL, METAMIZOL, TRAMADOL</a:t>
          </a:r>
          <a:endParaRPr lang="en-US" sz="1400" b="0" kern="1200"/>
        </a:p>
      </dsp:txBody>
      <dsp:txXfrm>
        <a:off x="3496906" y="1690414"/>
        <a:ext cx="989470" cy="1521219"/>
      </dsp:txXfrm>
    </dsp:sp>
    <dsp:sp modelId="{D3872A3E-5947-4527-9533-0DE0D5599DF7}">
      <dsp:nvSpPr>
        <dsp:cNvPr id="0" name=""/>
        <dsp:cNvSpPr/>
      </dsp:nvSpPr>
      <dsp:spPr>
        <a:xfrm>
          <a:off x="3496906" y="3252730"/>
          <a:ext cx="989470" cy="57859"/>
        </a:xfrm>
        <a:prstGeom prst="rect">
          <a:avLst/>
        </a:prstGeom>
        <a:noFill/>
        <a:ln>
          <a:noFill/>
        </a:ln>
        <a:effectLst/>
      </dsp:spPr>
      <dsp:style>
        <a:lnRef idx="0">
          <a:scrgbClr r="0" g="0" b="0"/>
        </a:lnRef>
        <a:fillRef idx="0">
          <a:scrgbClr r="0" g="0" b="0"/>
        </a:fillRef>
        <a:effectRef idx="0">
          <a:scrgbClr r="0" g="0" b="0"/>
        </a:effectRef>
        <a:fontRef idx="minor"/>
      </dsp:style>
    </dsp:sp>
    <dsp:sp modelId="{C2C3C576-5306-4A7F-A254-369307847B12}">
      <dsp:nvSpPr>
        <dsp:cNvPr id="0" name=""/>
        <dsp:cNvSpPr/>
      </dsp:nvSpPr>
      <dsp:spPr>
        <a:xfrm>
          <a:off x="4981112" y="1255741"/>
          <a:ext cx="346314" cy="3463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5C553-359F-41B6-8F1A-FB70F29F99E2}">
      <dsp:nvSpPr>
        <dsp:cNvPr id="0" name=""/>
        <dsp:cNvSpPr/>
      </dsp:nvSpPr>
      <dsp:spPr>
        <a:xfrm>
          <a:off x="4659534" y="1690414"/>
          <a:ext cx="989470" cy="152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ES" sz="1400" b="0" kern="1200"/>
            <a:t>AINE: NAPROXENO 500 mg/12 h VO</a:t>
          </a:r>
          <a:endParaRPr lang="en-US" sz="1400" b="0" kern="1200">
            <a:latin typeface="Calibri Light" panose="020F0302020204030204"/>
          </a:endParaRPr>
        </a:p>
      </dsp:txBody>
      <dsp:txXfrm>
        <a:off x="4659534" y="1690414"/>
        <a:ext cx="989470" cy="1521219"/>
      </dsp:txXfrm>
    </dsp:sp>
    <dsp:sp modelId="{3762E871-2F56-4F6B-B969-F52BE6D40F87}">
      <dsp:nvSpPr>
        <dsp:cNvPr id="0" name=""/>
        <dsp:cNvSpPr/>
      </dsp:nvSpPr>
      <dsp:spPr>
        <a:xfrm>
          <a:off x="4659534" y="3252730"/>
          <a:ext cx="989470" cy="57859"/>
        </a:xfrm>
        <a:prstGeom prst="rect">
          <a:avLst/>
        </a:prstGeom>
        <a:noFill/>
        <a:ln>
          <a:noFill/>
        </a:ln>
        <a:effectLst/>
      </dsp:spPr>
      <dsp:style>
        <a:lnRef idx="0">
          <a:scrgbClr r="0" g="0" b="0"/>
        </a:lnRef>
        <a:fillRef idx="0">
          <a:scrgbClr r="0" g="0" b="0"/>
        </a:fillRef>
        <a:effectRef idx="0">
          <a:scrgbClr r="0" g="0" b="0"/>
        </a:effectRef>
        <a:fontRef idx="minor"/>
      </dsp:style>
    </dsp:sp>
    <dsp:sp modelId="{4DE8CF1B-4312-4DC4-8ED6-224661879854}">
      <dsp:nvSpPr>
        <dsp:cNvPr id="0" name=""/>
        <dsp:cNvSpPr/>
      </dsp:nvSpPr>
      <dsp:spPr>
        <a:xfrm>
          <a:off x="6143741" y="1255741"/>
          <a:ext cx="346314" cy="34631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547740-5791-4EA8-86A9-A0D66AB94CC5}">
      <dsp:nvSpPr>
        <dsp:cNvPr id="0" name=""/>
        <dsp:cNvSpPr/>
      </dsp:nvSpPr>
      <dsp:spPr>
        <a:xfrm>
          <a:off x="5822163" y="1690414"/>
          <a:ext cx="989470" cy="152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s-ES" sz="1400" b="0" kern="1200"/>
            <a:t>Si sospecha infección:</a:t>
          </a:r>
          <a:endParaRPr lang="en-US" sz="1400" b="0" kern="1200"/>
        </a:p>
      </dsp:txBody>
      <dsp:txXfrm>
        <a:off x="5822163" y="1690414"/>
        <a:ext cx="989470" cy="1521219"/>
      </dsp:txXfrm>
    </dsp:sp>
    <dsp:sp modelId="{F8B6FCE8-A9F1-4119-8780-F456F72FF595}">
      <dsp:nvSpPr>
        <dsp:cNvPr id="0" name=""/>
        <dsp:cNvSpPr/>
      </dsp:nvSpPr>
      <dsp:spPr>
        <a:xfrm>
          <a:off x="5822163" y="3252730"/>
          <a:ext cx="989470" cy="5785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04979-75E4-4B76-BBA3-BA3E34625F02}">
      <dsp:nvSpPr>
        <dsp:cNvPr id="0" name=""/>
        <dsp:cNvSpPr/>
      </dsp:nvSpPr>
      <dsp:spPr>
        <a:xfrm>
          <a:off x="0" y="17505"/>
          <a:ext cx="10135204"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Se </a:t>
          </a:r>
          <a:r>
            <a:rPr lang="en-US" sz="2300" kern="1200" err="1"/>
            <a:t>valorará</a:t>
          </a:r>
          <a:r>
            <a:rPr lang="en-US" sz="2300" kern="1200"/>
            <a:t> la </a:t>
          </a:r>
          <a:r>
            <a:rPr lang="en-US" sz="2300" kern="1200" err="1"/>
            <a:t>derivación</a:t>
          </a:r>
          <a:r>
            <a:rPr lang="en-US" sz="2300" kern="1200"/>
            <a:t> </a:t>
          </a:r>
          <a:r>
            <a:rPr lang="en-US" sz="2300" kern="1200" err="1"/>
            <a:t>ambulatoria</a:t>
          </a:r>
          <a:r>
            <a:rPr lang="en-US" sz="2300" kern="1200"/>
            <a:t> al </a:t>
          </a:r>
          <a:r>
            <a:rPr lang="en-US" sz="2300" kern="1200" err="1"/>
            <a:t>servicio</a:t>
          </a:r>
          <a:r>
            <a:rPr lang="en-US" sz="2300" kern="1200"/>
            <a:t> de </a:t>
          </a:r>
          <a:r>
            <a:rPr lang="en-US" sz="2300" kern="1200" err="1"/>
            <a:t>urología</a:t>
          </a:r>
          <a:r>
            <a:rPr lang="en-US" sz="2300" kern="1200"/>
            <a:t> </a:t>
          </a:r>
          <a:r>
            <a:rPr lang="en-US" sz="2300" kern="1200" err="1"/>
            <a:t>en</a:t>
          </a:r>
          <a:r>
            <a:rPr lang="en-US" sz="2300" kern="1200"/>
            <a:t> </a:t>
          </a:r>
          <a:r>
            <a:rPr lang="en-US" sz="2300" kern="1200" err="1"/>
            <a:t>aquellos</a:t>
          </a:r>
          <a:r>
            <a:rPr lang="en-US" sz="2300" kern="1200"/>
            <a:t> </a:t>
          </a:r>
          <a:r>
            <a:rPr lang="en-US" sz="2300" kern="1200" err="1"/>
            <a:t>casos</a:t>
          </a:r>
          <a:r>
            <a:rPr lang="en-US" sz="2300" kern="1200"/>
            <a:t> </a:t>
          </a:r>
          <a:r>
            <a:rPr lang="en-US" sz="2300" kern="1200" err="1"/>
            <a:t>en</a:t>
          </a:r>
          <a:r>
            <a:rPr lang="en-US" sz="2300" kern="1200"/>
            <a:t> </a:t>
          </a:r>
          <a:r>
            <a:rPr lang="en-US" sz="2300" kern="1200" err="1"/>
            <a:t>los</a:t>
          </a:r>
          <a:r>
            <a:rPr lang="en-US" sz="2300" kern="1200"/>
            <a:t> que se </a:t>
          </a:r>
          <a:r>
            <a:rPr lang="en-US" sz="2300" kern="1200" err="1"/>
            <a:t>presupone</a:t>
          </a:r>
          <a:r>
            <a:rPr lang="en-US" sz="2300" kern="1200"/>
            <a:t> </a:t>
          </a:r>
          <a:r>
            <a:rPr lang="en-US" sz="2300" kern="1200" err="1"/>
            <a:t>una</a:t>
          </a:r>
          <a:r>
            <a:rPr lang="en-US" sz="2300" kern="1200"/>
            <a:t> </a:t>
          </a:r>
          <a:r>
            <a:rPr lang="en-US" sz="2300" kern="1200" err="1"/>
            <a:t>evolución</a:t>
          </a:r>
          <a:r>
            <a:rPr lang="en-US" sz="2300" kern="1200"/>
            <a:t> </a:t>
          </a:r>
          <a:r>
            <a:rPr lang="en-US" sz="2300" kern="1200" err="1"/>
            <a:t>tórpida</a:t>
          </a:r>
          <a:r>
            <a:rPr lang="en-US" sz="2300" kern="1200"/>
            <a:t> o </a:t>
          </a:r>
          <a:r>
            <a:rPr lang="en-US" sz="2300" kern="1200" err="1"/>
            <a:t>en</a:t>
          </a:r>
          <a:r>
            <a:rPr lang="en-US" sz="2300" kern="1200"/>
            <a:t> </a:t>
          </a:r>
          <a:r>
            <a:rPr lang="en-US" sz="2300" kern="1200" err="1"/>
            <a:t>los</a:t>
          </a:r>
          <a:r>
            <a:rPr lang="en-US" sz="2300" kern="1200"/>
            <a:t> que, </a:t>
          </a:r>
          <a:r>
            <a:rPr lang="en-US" sz="2300" kern="1200" err="1"/>
            <a:t>por</a:t>
          </a:r>
          <a:r>
            <a:rPr lang="en-US" sz="2300" kern="1200"/>
            <a:t> </a:t>
          </a:r>
          <a:r>
            <a:rPr lang="en-US" sz="2300" kern="1200" err="1"/>
            <a:t>el</a:t>
          </a:r>
          <a:r>
            <a:rPr lang="en-US" sz="2300" kern="1200"/>
            <a:t> </a:t>
          </a:r>
          <a:r>
            <a:rPr lang="en-US" sz="2300" kern="1200" err="1"/>
            <a:t>tamaño</a:t>
          </a:r>
          <a:r>
            <a:rPr lang="en-US" sz="2300" kern="1200"/>
            <a:t> de la </a:t>
          </a:r>
          <a:r>
            <a:rPr lang="en-US" sz="2300" kern="1200" err="1"/>
            <a:t>litiasis</a:t>
          </a:r>
          <a:r>
            <a:rPr lang="en-US" sz="2300" kern="1200"/>
            <a:t>, se </a:t>
          </a:r>
          <a:r>
            <a:rPr lang="en-US" sz="2300" kern="1200" err="1"/>
            <a:t>prevea</a:t>
          </a:r>
          <a:r>
            <a:rPr lang="en-US" sz="2300" kern="1200"/>
            <a:t> </a:t>
          </a:r>
          <a:r>
            <a:rPr lang="en-US" sz="2300" kern="1200" err="1"/>
            <a:t>necesidad</a:t>
          </a:r>
          <a:r>
            <a:rPr lang="en-US" sz="2300" kern="1200"/>
            <a:t> de </a:t>
          </a:r>
          <a:r>
            <a:rPr lang="en-US" sz="2300" kern="1200" err="1"/>
            <a:t>tratamiento</a:t>
          </a:r>
          <a:r>
            <a:rPr lang="en-US" sz="2300" kern="1200"/>
            <a:t> </a:t>
          </a:r>
          <a:r>
            <a:rPr lang="en-US" sz="2300" kern="1200" err="1"/>
            <a:t>especializado</a:t>
          </a:r>
          <a:r>
            <a:rPr lang="en-US" sz="2300" kern="1200"/>
            <a:t> (ESWL, </a:t>
          </a:r>
          <a:r>
            <a:rPr lang="en-US" sz="2300" kern="1200" err="1"/>
            <a:t>cirugía</a:t>
          </a:r>
          <a:r>
            <a:rPr lang="en-US" sz="2300" kern="1200"/>
            <a:t>, …).</a:t>
          </a:r>
        </a:p>
      </dsp:txBody>
      <dsp:txXfrm>
        <a:off x="61741" y="79246"/>
        <a:ext cx="10011722" cy="1141288"/>
      </dsp:txXfrm>
    </dsp:sp>
    <dsp:sp modelId="{23918291-AD03-489B-96CA-E5AF67A01A60}">
      <dsp:nvSpPr>
        <dsp:cNvPr id="0" name=""/>
        <dsp:cNvSpPr/>
      </dsp:nvSpPr>
      <dsp:spPr>
        <a:xfrm>
          <a:off x="0" y="1282275"/>
          <a:ext cx="10135204" cy="214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79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err="1"/>
            <a:t>Alteraciones</a:t>
          </a:r>
          <a:r>
            <a:rPr lang="en-US" sz="1800" kern="1200"/>
            <a:t> </a:t>
          </a:r>
          <a:r>
            <a:rPr lang="en-US" sz="1800" kern="1200" err="1"/>
            <a:t>anatómicas</a:t>
          </a:r>
          <a:r>
            <a:rPr lang="en-US" sz="1800" kern="1200"/>
            <a:t> de la </a:t>
          </a:r>
          <a:r>
            <a:rPr lang="en-US" sz="1800" kern="1200" err="1"/>
            <a:t>vía</a:t>
          </a:r>
          <a:r>
            <a:rPr lang="en-US" sz="1800" kern="1200"/>
            <a:t> </a:t>
          </a:r>
          <a:r>
            <a:rPr lang="en-US" sz="1800" kern="1200" err="1"/>
            <a:t>urinaria</a:t>
          </a:r>
          <a:r>
            <a:rPr lang="en-US" sz="1800" kern="1200"/>
            <a:t> o </a:t>
          </a:r>
          <a:r>
            <a:rPr lang="en-US" sz="1800" kern="1200" err="1"/>
            <a:t>analíticas</a:t>
          </a:r>
          <a:r>
            <a:rPr lang="en-US" sz="1800" kern="1200"/>
            <a:t>.</a:t>
          </a:r>
        </a:p>
        <a:p>
          <a:pPr marL="171450" lvl="1" indent="-171450" algn="l" defTabSz="800100">
            <a:lnSpc>
              <a:spcPct val="90000"/>
            </a:lnSpc>
            <a:spcBef>
              <a:spcPct val="0"/>
            </a:spcBef>
            <a:spcAft>
              <a:spcPct val="20000"/>
            </a:spcAft>
            <a:buChar char="•"/>
          </a:pPr>
          <a:r>
            <a:rPr lang="en-US" sz="1800" kern="1200"/>
            <a:t>Alta </a:t>
          </a:r>
          <a:r>
            <a:rPr lang="en-US" sz="1800" kern="1200" err="1"/>
            <a:t>sospecha</a:t>
          </a:r>
          <a:r>
            <a:rPr lang="en-US" sz="1800" kern="1200"/>
            <a:t> de </a:t>
          </a:r>
          <a:r>
            <a:rPr lang="en-US" sz="1800" kern="1200" err="1"/>
            <a:t>cólico</a:t>
          </a:r>
          <a:r>
            <a:rPr lang="en-US" sz="1800" kern="1200"/>
            <a:t> renal </a:t>
          </a:r>
          <a:r>
            <a:rPr lang="en-US" sz="1800" kern="1200" err="1"/>
            <a:t>en</a:t>
          </a:r>
          <a:r>
            <a:rPr lang="en-US" sz="1800" kern="1200"/>
            <a:t> </a:t>
          </a:r>
          <a:r>
            <a:rPr lang="en-US" sz="1800" kern="1200" err="1"/>
            <a:t>paciente</a:t>
          </a:r>
          <a:r>
            <a:rPr lang="en-US" sz="1800" kern="1200"/>
            <a:t> con </a:t>
          </a:r>
          <a:r>
            <a:rPr lang="en-US" sz="1800" kern="1200" err="1"/>
            <a:t>litiasis</a:t>
          </a:r>
          <a:r>
            <a:rPr lang="en-US" sz="1800" kern="1200"/>
            <a:t> no </a:t>
          </a:r>
          <a:r>
            <a:rPr lang="en-US" sz="1800" kern="1200" err="1"/>
            <a:t>visualizada</a:t>
          </a:r>
          <a:r>
            <a:rPr lang="en-US" sz="1800" kern="1200"/>
            <a:t> </a:t>
          </a:r>
          <a:r>
            <a:rPr lang="en-US" sz="1800" kern="1200" err="1"/>
            <a:t>en</a:t>
          </a:r>
          <a:r>
            <a:rPr lang="en-US" sz="1800" kern="1200"/>
            <a:t> </a:t>
          </a:r>
          <a:r>
            <a:rPr lang="en-US" sz="1800" kern="1200" err="1"/>
            <a:t>radiografía</a:t>
          </a:r>
          <a:r>
            <a:rPr lang="en-US" sz="1800" kern="1200"/>
            <a:t> simple.</a:t>
          </a:r>
        </a:p>
        <a:p>
          <a:pPr marL="171450" lvl="1" indent="-171450" algn="l" defTabSz="800100">
            <a:lnSpc>
              <a:spcPct val="90000"/>
            </a:lnSpc>
            <a:spcBef>
              <a:spcPct val="0"/>
            </a:spcBef>
            <a:spcAft>
              <a:spcPct val="20000"/>
            </a:spcAft>
            <a:buChar char="•"/>
          </a:pPr>
          <a:r>
            <a:rPr lang="en-US" sz="1800" kern="1200" err="1"/>
            <a:t>Paciente</a:t>
          </a:r>
          <a:r>
            <a:rPr lang="en-US" sz="1800" kern="1200"/>
            <a:t> con </a:t>
          </a:r>
          <a:r>
            <a:rPr lang="en-US" sz="1800" kern="1200" err="1"/>
            <a:t>litiasis</a:t>
          </a:r>
          <a:r>
            <a:rPr lang="en-US" sz="1800" kern="1200"/>
            <a:t> </a:t>
          </a:r>
          <a:r>
            <a:rPr lang="en-US" sz="1800" kern="1200" err="1"/>
            <a:t>persistente</a:t>
          </a:r>
          <a:r>
            <a:rPr lang="en-US" sz="1800" kern="1200"/>
            <a:t> </a:t>
          </a:r>
          <a:r>
            <a:rPr lang="en-US" sz="1800" kern="1200" err="1"/>
            <a:t>tras</a:t>
          </a:r>
          <a:r>
            <a:rPr lang="en-US" sz="1800" kern="1200"/>
            <a:t> 4-6 </a:t>
          </a:r>
          <a:r>
            <a:rPr lang="en-US" sz="1800" kern="1200" err="1"/>
            <a:t>semanas</a:t>
          </a:r>
          <a:r>
            <a:rPr lang="en-US" sz="1800" kern="1200"/>
            <a:t> de </a:t>
          </a:r>
          <a:r>
            <a:rPr lang="en-US" sz="1800" kern="1200" err="1"/>
            <a:t>terapia</a:t>
          </a:r>
          <a:r>
            <a:rPr lang="en-US" sz="1800" kern="1200"/>
            <a:t> </a:t>
          </a:r>
          <a:r>
            <a:rPr lang="en-US" sz="1800" kern="1200" err="1"/>
            <a:t>expulsiva</a:t>
          </a:r>
          <a:r>
            <a:rPr lang="en-US" sz="1800" kern="1200"/>
            <a:t>.</a:t>
          </a:r>
        </a:p>
        <a:p>
          <a:pPr marL="171450" lvl="1" indent="-171450" algn="l" defTabSz="800100">
            <a:lnSpc>
              <a:spcPct val="90000"/>
            </a:lnSpc>
            <a:spcBef>
              <a:spcPct val="0"/>
            </a:spcBef>
            <a:spcAft>
              <a:spcPct val="20000"/>
            </a:spcAft>
            <a:buChar char="•"/>
          </a:pPr>
          <a:r>
            <a:rPr lang="en-US" sz="1800" kern="1200" err="1"/>
            <a:t>Paciente</a:t>
          </a:r>
          <a:r>
            <a:rPr lang="en-US" sz="1800" kern="1200"/>
            <a:t> con </a:t>
          </a:r>
          <a:r>
            <a:rPr lang="en-US" sz="1800" kern="1200" err="1"/>
            <a:t>litiasis</a:t>
          </a:r>
          <a:r>
            <a:rPr lang="en-US" sz="1800" kern="1200"/>
            <a:t> ureteral &gt; 10 mm.</a:t>
          </a:r>
        </a:p>
        <a:p>
          <a:pPr marL="171450" lvl="1" indent="-171450" algn="l" defTabSz="800100">
            <a:lnSpc>
              <a:spcPct val="90000"/>
            </a:lnSpc>
            <a:spcBef>
              <a:spcPct val="0"/>
            </a:spcBef>
            <a:spcAft>
              <a:spcPct val="20000"/>
            </a:spcAft>
            <a:buChar char="•"/>
          </a:pPr>
          <a:r>
            <a:rPr lang="en-US" sz="1800" kern="1200" err="1"/>
            <a:t>Paciente</a:t>
          </a:r>
          <a:r>
            <a:rPr lang="en-US" sz="1800" kern="1200"/>
            <a:t> con </a:t>
          </a:r>
          <a:r>
            <a:rPr lang="en-US" sz="1800" kern="1200" err="1"/>
            <a:t>litiasis</a:t>
          </a:r>
          <a:r>
            <a:rPr lang="en-US" sz="1800" kern="1200"/>
            <a:t> renal </a:t>
          </a:r>
          <a:r>
            <a:rPr lang="en-US" sz="1800" kern="1200" err="1"/>
            <a:t>sintomática</a:t>
          </a:r>
          <a:r>
            <a:rPr lang="en-US" sz="1800" kern="1200"/>
            <a:t> &gt; 20 mm (hematuria, dolor lumbar </a:t>
          </a:r>
          <a:r>
            <a:rPr lang="en-US" sz="1800" kern="1200" err="1"/>
            <a:t>tipo</a:t>
          </a:r>
          <a:r>
            <a:rPr lang="en-US" sz="1800" kern="1200"/>
            <a:t> </a:t>
          </a:r>
          <a:r>
            <a:rPr lang="en-US" sz="1800" kern="1200" err="1"/>
            <a:t>cólico</a:t>
          </a:r>
          <a:r>
            <a:rPr lang="en-US" sz="1800" kern="1200"/>
            <a:t>, ITUs de </a:t>
          </a:r>
          <a:r>
            <a:rPr lang="en-US" sz="1800" kern="1200" err="1"/>
            <a:t>repetición</a:t>
          </a:r>
          <a:r>
            <a:rPr lang="en-US" sz="1800" kern="1200"/>
            <a:t>).</a:t>
          </a:r>
        </a:p>
        <a:p>
          <a:pPr marL="171450" lvl="1" indent="-171450" algn="l" defTabSz="800100">
            <a:lnSpc>
              <a:spcPct val="90000"/>
            </a:lnSpc>
            <a:spcBef>
              <a:spcPct val="0"/>
            </a:spcBef>
            <a:spcAft>
              <a:spcPct val="20000"/>
            </a:spcAft>
            <a:buChar char="•"/>
          </a:pPr>
          <a:r>
            <a:rPr lang="en-US" sz="1800" kern="1200" err="1"/>
            <a:t>Paciente</a:t>
          </a:r>
          <a:r>
            <a:rPr lang="en-US" sz="1800" kern="1200"/>
            <a:t> con </a:t>
          </a:r>
          <a:r>
            <a:rPr lang="en-US" sz="1800" kern="1200" err="1"/>
            <a:t>cólicos</a:t>
          </a:r>
          <a:r>
            <a:rPr lang="en-US" sz="1800" kern="1200"/>
            <a:t> </a:t>
          </a:r>
          <a:r>
            <a:rPr lang="en-US" sz="1800" kern="1200" err="1"/>
            <a:t>renales</a:t>
          </a:r>
          <a:r>
            <a:rPr lang="en-US" sz="1800" kern="1200"/>
            <a:t> de </a:t>
          </a:r>
          <a:r>
            <a:rPr lang="en-US" sz="1800" kern="1200" err="1"/>
            <a:t>repetición</a:t>
          </a:r>
          <a:r>
            <a:rPr lang="en-US" sz="1800" kern="1200"/>
            <a:t>.</a:t>
          </a:r>
        </a:p>
      </dsp:txBody>
      <dsp:txXfrm>
        <a:off x="0" y="1282275"/>
        <a:ext cx="10135204" cy="214245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53746-1ABE-4E01-AFC8-ABA03D0F8A84}" type="datetimeFigureOut">
              <a:t>13/09/2022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B063D-97FA-4E7A-9A3D-ECB46201A0F9}" type="slidenum">
              <a:t>‹Nº›</a:t>
            </a:fld>
            <a:endParaRPr lang="es-ES"/>
          </a:p>
        </p:txBody>
      </p:sp>
    </p:spTree>
    <p:extLst>
      <p:ext uri="{BB962C8B-B14F-4D97-AF65-F5344CB8AC3E}">
        <p14:creationId xmlns:p14="http://schemas.microsoft.com/office/powerpoint/2010/main" val="621758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err="1">
                <a:ea typeface="Calibri"/>
                <a:cs typeface="Calibri"/>
              </a:rPr>
              <a:t>Acude</a:t>
            </a:r>
            <a:r>
              <a:rPr lang="en-US">
                <a:ea typeface="Calibri"/>
                <a:cs typeface="Calibri"/>
              </a:rPr>
              <a:t> </a:t>
            </a:r>
            <a:r>
              <a:rPr lang="en-US" err="1">
                <a:ea typeface="Calibri"/>
                <a:cs typeface="Calibri"/>
              </a:rPr>
              <a:t>por</a:t>
            </a:r>
            <a:r>
              <a:rPr lang="en-US">
                <a:ea typeface="Calibri"/>
                <a:cs typeface="Calibri"/>
              </a:rPr>
              <a:t> dolor abdominal </a:t>
            </a:r>
            <a:r>
              <a:rPr lang="en-US" err="1">
                <a:ea typeface="Calibri"/>
                <a:cs typeface="Calibri"/>
              </a:rPr>
              <a:t>en</a:t>
            </a:r>
            <a:r>
              <a:rPr lang="en-US">
                <a:ea typeface="Calibri"/>
                <a:cs typeface="Calibri"/>
              </a:rPr>
              <a:t> </a:t>
            </a:r>
            <a:r>
              <a:rPr lang="en-US" err="1">
                <a:ea typeface="Calibri"/>
                <a:cs typeface="Calibri"/>
              </a:rPr>
              <a:t>región</a:t>
            </a:r>
            <a:r>
              <a:rPr lang="en-US">
                <a:ea typeface="Calibri"/>
                <a:cs typeface="Calibri"/>
              </a:rPr>
              <a:t> inferior </a:t>
            </a:r>
            <a:r>
              <a:rPr lang="en-US" err="1">
                <a:ea typeface="Calibri"/>
                <a:cs typeface="Calibri"/>
              </a:rPr>
              <a:t>desde</a:t>
            </a:r>
            <a:r>
              <a:rPr lang="en-US">
                <a:ea typeface="Calibri"/>
                <a:cs typeface="Calibri"/>
              </a:rPr>
              <a:t> </a:t>
            </a:r>
            <a:r>
              <a:rPr lang="en-US" err="1">
                <a:ea typeface="Calibri"/>
                <a:cs typeface="Calibri"/>
              </a:rPr>
              <a:t>ayer</a:t>
            </a:r>
            <a:r>
              <a:rPr lang="en-US">
                <a:ea typeface="Calibri"/>
                <a:cs typeface="Calibri"/>
              </a:rPr>
              <a:t> </a:t>
            </a:r>
            <a:r>
              <a:rPr lang="en-US" err="1">
                <a:ea typeface="Calibri"/>
                <a:cs typeface="Calibri"/>
              </a:rPr>
              <a:t>por</a:t>
            </a:r>
            <a:r>
              <a:rPr lang="en-US">
                <a:ea typeface="Calibri"/>
                <a:cs typeface="Calibri"/>
              </a:rPr>
              <a:t> la </a:t>
            </a:r>
            <a:r>
              <a:rPr lang="en-US" err="1">
                <a:ea typeface="Calibri"/>
                <a:cs typeface="Calibri"/>
              </a:rPr>
              <a:t>noche</a:t>
            </a:r>
            <a:r>
              <a:rPr lang="en-US">
                <a:ea typeface="Calibri"/>
                <a:cs typeface="Calibri"/>
              </a:rPr>
              <a:t> a modo de </a:t>
            </a:r>
            <a:r>
              <a:rPr lang="en-US" err="1">
                <a:ea typeface="Calibri"/>
                <a:cs typeface="Calibri"/>
              </a:rPr>
              <a:t>cólico</a:t>
            </a:r>
            <a:r>
              <a:rPr lang="en-US">
                <a:ea typeface="Calibri"/>
                <a:cs typeface="Calibri"/>
              </a:rPr>
              <a:t>. </a:t>
            </a:r>
            <a:r>
              <a:rPr lang="en-US" err="1">
                <a:ea typeface="Calibri"/>
                <a:cs typeface="Calibri"/>
              </a:rPr>
              <a:t>Naúseas</a:t>
            </a:r>
            <a:r>
              <a:rPr lang="en-US">
                <a:ea typeface="Calibri"/>
                <a:cs typeface="Calibri"/>
              </a:rPr>
              <a:t> sin </a:t>
            </a:r>
            <a:r>
              <a:rPr lang="en-US" err="1">
                <a:ea typeface="Calibri"/>
                <a:cs typeface="Calibri"/>
              </a:rPr>
              <a:t>vómitos</a:t>
            </a:r>
            <a:r>
              <a:rPr lang="en-US">
                <a:ea typeface="Calibri"/>
                <a:cs typeface="Calibri"/>
              </a:rPr>
              <a:t>. </a:t>
            </a:r>
            <a:r>
              <a:rPr lang="en-US" err="1">
                <a:ea typeface="Calibri"/>
                <a:cs typeface="Calibri"/>
              </a:rPr>
              <a:t>Desposiciones</a:t>
            </a:r>
            <a:r>
              <a:rPr lang="en-US">
                <a:ea typeface="Calibri"/>
                <a:cs typeface="Calibri"/>
              </a:rPr>
              <a:t> </a:t>
            </a:r>
            <a:r>
              <a:rPr lang="en-US" err="1">
                <a:ea typeface="Calibri"/>
                <a:cs typeface="Calibri"/>
              </a:rPr>
              <a:t>amarillentas</a:t>
            </a:r>
            <a:r>
              <a:rPr lang="en-US">
                <a:ea typeface="Calibri"/>
                <a:cs typeface="Calibri"/>
              </a:rPr>
              <a:t> </a:t>
            </a:r>
            <a:r>
              <a:rPr lang="en-US" err="1">
                <a:ea typeface="Calibri"/>
                <a:cs typeface="Calibri"/>
              </a:rPr>
              <a:t>pero</a:t>
            </a:r>
            <a:r>
              <a:rPr lang="en-US">
                <a:ea typeface="Calibri"/>
                <a:cs typeface="Calibri"/>
              </a:rPr>
              <a:t> de </a:t>
            </a:r>
            <a:r>
              <a:rPr lang="en-US" err="1">
                <a:ea typeface="Calibri"/>
                <a:cs typeface="Calibri"/>
              </a:rPr>
              <a:t>consistencia</a:t>
            </a:r>
            <a:r>
              <a:rPr lang="en-US">
                <a:ea typeface="Calibri"/>
                <a:cs typeface="Calibri"/>
              </a:rPr>
              <a:t> normal. No </a:t>
            </a:r>
            <a:r>
              <a:rPr lang="en-US" err="1">
                <a:ea typeface="Calibri"/>
                <a:cs typeface="Calibri"/>
              </a:rPr>
              <a:t>disuria</a:t>
            </a:r>
            <a:r>
              <a:rPr lang="en-US">
                <a:ea typeface="Calibri"/>
                <a:cs typeface="Calibri"/>
              </a:rPr>
              <a:t> </a:t>
            </a:r>
            <a:r>
              <a:rPr lang="en-US" err="1">
                <a:ea typeface="Calibri"/>
                <a:cs typeface="Calibri"/>
              </a:rPr>
              <a:t>pero</a:t>
            </a:r>
            <a:r>
              <a:rPr lang="en-US">
                <a:ea typeface="Calibri"/>
                <a:cs typeface="Calibri"/>
              </a:rPr>
              <a:t> </a:t>
            </a:r>
            <a:r>
              <a:rPr lang="en-US" err="1">
                <a:ea typeface="Calibri"/>
                <a:cs typeface="Calibri"/>
              </a:rPr>
              <a:t>si</a:t>
            </a:r>
            <a:r>
              <a:rPr lang="en-US">
                <a:ea typeface="Calibri"/>
                <a:cs typeface="Calibri"/>
              </a:rPr>
              <a:t> </a:t>
            </a:r>
            <a:r>
              <a:rPr lang="en-US" err="1">
                <a:ea typeface="Calibri"/>
                <a:cs typeface="Calibri"/>
              </a:rPr>
              <a:t>refiere</a:t>
            </a:r>
            <a:r>
              <a:rPr lang="en-US">
                <a:ea typeface="Calibri"/>
                <a:cs typeface="Calibri"/>
              </a:rPr>
              <a:t> </a:t>
            </a:r>
            <a:r>
              <a:rPr lang="en-US" err="1">
                <a:ea typeface="Calibri"/>
                <a:cs typeface="Calibri"/>
              </a:rPr>
              <a:t>aumento</a:t>
            </a:r>
            <a:r>
              <a:rPr lang="en-US">
                <a:ea typeface="Calibri"/>
                <a:cs typeface="Calibri"/>
              </a:rPr>
              <a:t> de </a:t>
            </a:r>
            <a:r>
              <a:rPr lang="en-US" err="1">
                <a:ea typeface="Calibri"/>
                <a:cs typeface="Calibri"/>
              </a:rPr>
              <a:t>número</a:t>
            </a:r>
            <a:r>
              <a:rPr lang="en-US">
                <a:ea typeface="Calibri"/>
                <a:cs typeface="Calibri"/>
              </a:rPr>
              <a:t> de </a:t>
            </a:r>
            <a:r>
              <a:rPr lang="en-US" err="1">
                <a:ea typeface="Calibri"/>
                <a:cs typeface="Calibri"/>
              </a:rPr>
              <a:t>micciones</a:t>
            </a:r>
            <a:r>
              <a:rPr lang="en-US">
                <a:ea typeface="Calibri"/>
                <a:cs typeface="Calibri"/>
              </a:rPr>
              <a:t>. No </a:t>
            </a:r>
            <a:r>
              <a:rPr lang="en-US" err="1">
                <a:ea typeface="Calibri"/>
                <a:cs typeface="Calibri"/>
              </a:rPr>
              <a:t>fiebre</a:t>
            </a:r>
            <a:r>
              <a:rPr lang="en-US">
                <a:ea typeface="Calibri"/>
                <a:cs typeface="Calibri"/>
              </a:rPr>
              <a:t>. En la </a:t>
            </a:r>
            <a:r>
              <a:rPr lang="en-US" err="1">
                <a:ea typeface="Calibri"/>
                <a:cs typeface="Calibri"/>
              </a:rPr>
              <a:t>actualidad</a:t>
            </a:r>
            <a:r>
              <a:rPr lang="en-US">
                <a:ea typeface="Calibri"/>
                <a:cs typeface="Calibri"/>
              </a:rPr>
              <a:t> </a:t>
            </a:r>
            <a:r>
              <a:rPr lang="en-US" err="1">
                <a:ea typeface="Calibri"/>
                <a:cs typeface="Calibri"/>
              </a:rPr>
              <a:t>presenta</a:t>
            </a:r>
            <a:r>
              <a:rPr lang="en-US">
                <a:ea typeface="Calibri"/>
                <a:cs typeface="Calibri"/>
              </a:rPr>
              <a:t> </a:t>
            </a:r>
            <a:r>
              <a:rPr lang="en-US" err="1">
                <a:ea typeface="Calibri"/>
                <a:cs typeface="Calibri"/>
              </a:rPr>
              <a:t>leve</a:t>
            </a:r>
            <a:r>
              <a:rPr lang="en-US">
                <a:ea typeface="Calibri"/>
                <a:cs typeface="Calibri"/>
              </a:rPr>
              <a:t> </a:t>
            </a:r>
            <a:r>
              <a:rPr lang="en-US" err="1">
                <a:ea typeface="Calibri"/>
                <a:cs typeface="Calibri"/>
              </a:rPr>
              <a:t>molestia</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lado</a:t>
            </a:r>
            <a:r>
              <a:rPr lang="en-US">
                <a:ea typeface="Calibri"/>
                <a:cs typeface="Calibri"/>
              </a:rPr>
              <a:t> derecho, </a:t>
            </a:r>
            <a:r>
              <a:rPr lang="en-US" err="1">
                <a:ea typeface="Calibri"/>
                <a:cs typeface="Calibri"/>
              </a:rPr>
              <a:t>ayer</a:t>
            </a:r>
            <a:r>
              <a:rPr lang="en-US">
                <a:ea typeface="Calibri"/>
                <a:cs typeface="Calibri"/>
              </a:rPr>
              <a:t> </a:t>
            </a:r>
            <a:r>
              <a:rPr lang="en-US" err="1">
                <a:ea typeface="Calibri"/>
                <a:cs typeface="Calibri"/>
              </a:rPr>
              <a:t>tuvo</a:t>
            </a:r>
            <a:r>
              <a:rPr lang="en-US">
                <a:ea typeface="Calibri"/>
                <a:cs typeface="Calibri"/>
              </a:rPr>
              <a:t> </a:t>
            </a:r>
            <a:r>
              <a:rPr lang="en-US" err="1">
                <a:ea typeface="Calibri"/>
                <a:cs typeface="Calibri"/>
              </a:rPr>
              <a:t>más</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el</a:t>
            </a:r>
            <a:r>
              <a:rPr lang="en-US">
                <a:ea typeface="Calibri"/>
                <a:cs typeface="Calibri"/>
              </a:rPr>
              <a:t> </a:t>
            </a:r>
            <a:r>
              <a:rPr lang="en-US" err="1">
                <a:ea typeface="Calibri"/>
                <a:cs typeface="Calibri"/>
              </a:rPr>
              <a:t>izquierdo</a:t>
            </a:r>
            <a:r>
              <a:rPr lang="en-US">
                <a:ea typeface="Calibri"/>
                <a:cs typeface="Calibri"/>
              </a:rPr>
              <a:t>. No ha </a:t>
            </a:r>
            <a:r>
              <a:rPr lang="en-US" err="1">
                <a:ea typeface="Calibri"/>
                <a:cs typeface="Calibri"/>
              </a:rPr>
              <a:t>tomado</a:t>
            </a:r>
            <a:r>
              <a:rPr lang="en-US">
                <a:ea typeface="Calibri"/>
                <a:cs typeface="Calibri"/>
              </a:rPr>
              <a:t> nada para </a:t>
            </a:r>
            <a:r>
              <a:rPr lang="en-US" err="1">
                <a:ea typeface="Calibri"/>
                <a:cs typeface="Calibri"/>
              </a:rPr>
              <a:t>el</a:t>
            </a:r>
            <a:r>
              <a:rPr lang="en-US">
                <a:ea typeface="Calibri"/>
                <a:cs typeface="Calibri"/>
              </a:rPr>
              <a:t> dolor.</a:t>
            </a:r>
          </a:p>
          <a:p>
            <a:r>
              <a:rPr lang="en-US">
                <a:ea typeface="Calibri"/>
                <a:cs typeface="Calibri"/>
              </a:rPr>
              <a:t>TA 154/84. SatO2 94%. FC 85 lpm. Tª 36,2ºC. C, O, NH, NC, BEG. AC: </a:t>
            </a:r>
            <a:r>
              <a:rPr lang="en-US" err="1">
                <a:ea typeface="Calibri"/>
                <a:cs typeface="Calibri"/>
              </a:rPr>
              <a:t>RsCsRs</a:t>
            </a:r>
            <a:r>
              <a:rPr lang="en-US">
                <a:ea typeface="Calibri"/>
                <a:cs typeface="Calibri"/>
              </a:rPr>
              <a:t>, no </a:t>
            </a:r>
            <a:r>
              <a:rPr lang="en-US" err="1">
                <a:ea typeface="Calibri"/>
                <a:cs typeface="Calibri"/>
              </a:rPr>
              <a:t>soplos</a:t>
            </a:r>
            <a:r>
              <a:rPr lang="en-US">
                <a:ea typeface="Calibri"/>
                <a:cs typeface="Calibri"/>
              </a:rPr>
              <a:t>. AP: MVC. Abdomen: </a:t>
            </a:r>
            <a:r>
              <a:rPr lang="en-US" err="1">
                <a:ea typeface="Calibri"/>
                <a:cs typeface="Calibri"/>
              </a:rPr>
              <a:t>blando</a:t>
            </a:r>
            <a:r>
              <a:rPr lang="en-US">
                <a:ea typeface="Calibri"/>
                <a:cs typeface="Calibri"/>
              </a:rPr>
              <a:t> y </a:t>
            </a:r>
            <a:r>
              <a:rPr lang="en-US" err="1">
                <a:ea typeface="Calibri"/>
                <a:cs typeface="Calibri"/>
              </a:rPr>
              <a:t>depresible</a:t>
            </a:r>
            <a:r>
              <a:rPr lang="en-US">
                <a:ea typeface="Calibri"/>
                <a:cs typeface="Calibri"/>
              </a:rPr>
              <a:t>, no </a:t>
            </a:r>
            <a:r>
              <a:rPr lang="en-US" err="1">
                <a:ea typeface="Calibri"/>
                <a:cs typeface="Calibri"/>
              </a:rPr>
              <a:t>masas</a:t>
            </a:r>
            <a:r>
              <a:rPr lang="en-US">
                <a:ea typeface="Calibri"/>
                <a:cs typeface="Calibri"/>
              </a:rPr>
              <a:t> </a:t>
            </a:r>
            <a:r>
              <a:rPr lang="en-US" err="1">
                <a:ea typeface="Calibri"/>
                <a:cs typeface="Calibri"/>
              </a:rPr>
              <a:t>ni</a:t>
            </a:r>
            <a:r>
              <a:rPr lang="en-US">
                <a:ea typeface="Calibri"/>
                <a:cs typeface="Calibri"/>
              </a:rPr>
              <a:t> </a:t>
            </a:r>
            <a:r>
              <a:rPr lang="en-US" err="1">
                <a:ea typeface="Calibri"/>
                <a:cs typeface="Calibri"/>
              </a:rPr>
              <a:t>visceromegalias</a:t>
            </a:r>
            <a:r>
              <a:rPr lang="en-US">
                <a:ea typeface="Calibri"/>
                <a:cs typeface="Calibri"/>
              </a:rPr>
              <a:t>, no doloroso a la </a:t>
            </a:r>
            <a:r>
              <a:rPr lang="en-US" err="1">
                <a:ea typeface="Calibri"/>
                <a:cs typeface="Calibri"/>
              </a:rPr>
              <a:t>palpación</a:t>
            </a:r>
            <a:r>
              <a:rPr lang="en-US">
                <a:ea typeface="Calibri"/>
                <a:cs typeface="Calibri"/>
              </a:rPr>
              <a:t> profunda, Blumberg -, Rovsing -, Murphy -. No </a:t>
            </a:r>
            <a:r>
              <a:rPr lang="en-US" err="1">
                <a:ea typeface="Calibri"/>
                <a:cs typeface="Calibri"/>
              </a:rPr>
              <a:t>signos</a:t>
            </a:r>
            <a:r>
              <a:rPr lang="en-US">
                <a:ea typeface="Calibri"/>
                <a:cs typeface="Calibri"/>
              </a:rPr>
              <a:t> de </a:t>
            </a:r>
            <a:r>
              <a:rPr lang="en-US" err="1">
                <a:ea typeface="Calibri"/>
                <a:cs typeface="Calibri"/>
              </a:rPr>
              <a:t>irritación</a:t>
            </a:r>
            <a:r>
              <a:rPr lang="en-US">
                <a:ea typeface="Calibri"/>
                <a:cs typeface="Calibri"/>
              </a:rPr>
              <a:t> peritoneal. </a:t>
            </a:r>
            <a:r>
              <a:rPr lang="en-US" err="1">
                <a:ea typeface="Calibri"/>
                <a:cs typeface="Calibri"/>
              </a:rPr>
              <a:t>Peristaltismo</a:t>
            </a:r>
            <a:r>
              <a:rPr lang="en-US">
                <a:ea typeface="Calibri"/>
                <a:cs typeface="Calibri"/>
              </a:rPr>
              <a:t> </a:t>
            </a:r>
            <a:r>
              <a:rPr lang="en-US" err="1">
                <a:ea typeface="Calibri"/>
                <a:cs typeface="Calibri"/>
              </a:rPr>
              <a:t>presente</a:t>
            </a:r>
            <a:r>
              <a:rPr lang="en-US">
                <a:ea typeface="Calibri"/>
                <a:cs typeface="Calibri"/>
              </a:rPr>
              <a:t>. </a:t>
            </a:r>
            <a:r>
              <a:rPr lang="en-US" err="1">
                <a:ea typeface="Calibri"/>
                <a:cs typeface="Calibri"/>
              </a:rPr>
              <a:t>Sucusión</a:t>
            </a:r>
            <a:r>
              <a:rPr lang="en-US">
                <a:ea typeface="Calibri"/>
                <a:cs typeface="Calibri"/>
              </a:rPr>
              <a:t> renal bilateral </a:t>
            </a:r>
            <a:r>
              <a:rPr lang="en-US" err="1">
                <a:ea typeface="Calibri"/>
                <a:cs typeface="Calibri"/>
              </a:rPr>
              <a:t>dudosa</a:t>
            </a:r>
            <a:r>
              <a:rPr lang="en-US">
                <a:ea typeface="Calibri"/>
                <a:cs typeface="Calibri"/>
              </a:rPr>
              <a:t> </a:t>
            </a:r>
            <a:r>
              <a:rPr lang="en-US" err="1">
                <a:ea typeface="Calibri"/>
                <a:cs typeface="Calibri"/>
              </a:rPr>
              <a:t>izquierda</a:t>
            </a:r>
            <a:r>
              <a:rPr lang="en-US">
                <a:ea typeface="Calibri"/>
                <a:cs typeface="Calibri"/>
              </a:rPr>
              <a:t>. </a:t>
            </a:r>
            <a:r>
              <a:rPr lang="en-US" err="1">
                <a:ea typeface="Calibri"/>
                <a:cs typeface="Calibri"/>
              </a:rPr>
              <a:t>Pulsos</a:t>
            </a:r>
            <a:r>
              <a:rPr lang="en-US">
                <a:ea typeface="Calibri"/>
                <a:cs typeface="Calibri"/>
              </a:rPr>
              <a:t> </a:t>
            </a:r>
            <a:r>
              <a:rPr lang="en-US" err="1">
                <a:ea typeface="Calibri"/>
                <a:cs typeface="Calibri"/>
              </a:rPr>
              <a:t>femorales</a:t>
            </a:r>
            <a:r>
              <a:rPr lang="en-US">
                <a:ea typeface="Calibri"/>
                <a:cs typeface="Calibri"/>
              </a:rPr>
              <a:t> </a:t>
            </a:r>
            <a:r>
              <a:rPr lang="en-US" err="1">
                <a:ea typeface="Calibri"/>
                <a:cs typeface="Calibri"/>
              </a:rPr>
              <a:t>presentes</a:t>
            </a:r>
            <a:r>
              <a:rPr lang="en-US">
                <a:ea typeface="Calibri"/>
                <a:cs typeface="Calibri"/>
              </a:rPr>
              <a:t> y </a:t>
            </a:r>
            <a:r>
              <a:rPr lang="en-US" err="1">
                <a:ea typeface="Calibri"/>
                <a:cs typeface="Calibri"/>
              </a:rPr>
              <a:t>simétricos</a:t>
            </a:r>
            <a:r>
              <a:rPr lang="en-US">
                <a:ea typeface="Calibri"/>
                <a:cs typeface="Calibri"/>
              </a:rPr>
              <a:t>.</a:t>
            </a:r>
          </a:p>
          <a:p>
            <a:r>
              <a:rPr lang="en-US">
                <a:ea typeface="Calibri"/>
                <a:cs typeface="Calibri"/>
              </a:rPr>
              <a:t>- </a:t>
            </a:r>
            <a:r>
              <a:rPr lang="en-US" err="1">
                <a:ea typeface="Calibri"/>
                <a:cs typeface="Calibri"/>
              </a:rPr>
              <a:t>Combutest</a:t>
            </a:r>
            <a:r>
              <a:rPr lang="en-US">
                <a:ea typeface="Calibri"/>
                <a:cs typeface="Calibri"/>
              </a:rPr>
              <a:t>: </a:t>
            </a:r>
            <a:r>
              <a:rPr lang="en-US" err="1">
                <a:ea typeface="Calibri"/>
                <a:cs typeface="Calibri"/>
              </a:rPr>
              <a:t>sangre</a:t>
            </a:r>
            <a:r>
              <a:rPr lang="en-US">
                <a:ea typeface="Calibri"/>
                <a:cs typeface="Calibri"/>
              </a:rPr>
              <a:t> +++</a:t>
            </a:r>
          </a:p>
          <a:p>
            <a:r>
              <a:rPr lang="en-US">
                <a:ea typeface="Calibri"/>
                <a:cs typeface="Calibri"/>
              </a:rPr>
              <a:t>- ID: </a:t>
            </a:r>
            <a:r>
              <a:rPr lang="en-US" err="1">
                <a:ea typeface="Calibri"/>
                <a:cs typeface="Calibri"/>
              </a:rPr>
              <a:t>cólico</a:t>
            </a:r>
            <a:r>
              <a:rPr lang="en-US">
                <a:ea typeface="Calibri"/>
                <a:cs typeface="Calibri"/>
              </a:rPr>
              <a:t> renal?</a:t>
            </a:r>
          </a:p>
          <a:p>
            <a:r>
              <a:rPr lang="en-US">
                <a:ea typeface="Calibri"/>
                <a:cs typeface="Calibri"/>
              </a:rPr>
              <a:t>- Plan: </a:t>
            </a:r>
            <a:r>
              <a:rPr lang="en-US" err="1">
                <a:ea typeface="Calibri"/>
                <a:cs typeface="Calibri"/>
              </a:rPr>
              <a:t>hidratación</a:t>
            </a:r>
            <a:r>
              <a:rPr lang="en-US">
                <a:ea typeface="Calibri"/>
                <a:cs typeface="Calibri"/>
              </a:rPr>
              <a:t> + paracetamol/8h. Control de </a:t>
            </a:r>
            <a:r>
              <a:rPr lang="en-US" err="1">
                <a:ea typeface="Calibri"/>
                <a:cs typeface="Calibri"/>
              </a:rPr>
              <a:t>temperatura</a:t>
            </a:r>
            <a:r>
              <a:rPr lang="en-US">
                <a:ea typeface="Calibri"/>
                <a:cs typeface="Calibri"/>
              </a:rPr>
              <a:t>.</a:t>
            </a:r>
          </a:p>
          <a:p>
            <a:r>
              <a:rPr lang="en-US">
                <a:ea typeface="Calibri"/>
                <a:cs typeface="Calibri"/>
              </a:rPr>
              <a:t>Si </a:t>
            </a:r>
            <a:r>
              <a:rPr lang="en-US" err="1">
                <a:ea typeface="Calibri"/>
                <a:cs typeface="Calibri"/>
              </a:rPr>
              <a:t>fiebre</a:t>
            </a:r>
            <a:r>
              <a:rPr lang="en-US">
                <a:ea typeface="Calibri"/>
                <a:cs typeface="Calibri"/>
              </a:rPr>
              <a:t>, </a:t>
            </a:r>
            <a:r>
              <a:rPr lang="en-US" err="1">
                <a:ea typeface="Calibri"/>
                <a:cs typeface="Calibri"/>
              </a:rPr>
              <a:t>persiste</a:t>
            </a:r>
            <a:r>
              <a:rPr lang="en-US">
                <a:ea typeface="Calibri"/>
                <a:cs typeface="Calibri"/>
              </a:rPr>
              <a:t> dolor o RAO </a:t>
            </a:r>
            <a:r>
              <a:rPr lang="en-US" err="1">
                <a:ea typeface="Calibri"/>
                <a:cs typeface="Calibri"/>
              </a:rPr>
              <a:t>acudir</a:t>
            </a:r>
            <a:r>
              <a:rPr lang="en-US">
                <a:ea typeface="Calibri"/>
                <a:cs typeface="Calibri"/>
              </a:rPr>
              <a:t> para </a:t>
            </a:r>
            <a:r>
              <a:rPr lang="en-US" err="1">
                <a:ea typeface="Calibri"/>
                <a:cs typeface="Calibri"/>
              </a:rPr>
              <a:t>valoración</a:t>
            </a:r>
            <a:r>
              <a:rPr lang="en-US">
                <a:ea typeface="Calibri"/>
                <a:cs typeface="Calibri"/>
              </a:rPr>
              <a:t>.</a:t>
            </a:r>
          </a:p>
        </p:txBody>
      </p:sp>
      <p:sp>
        <p:nvSpPr>
          <p:cNvPr id="4" name="Marcador de número de diapositiva 3"/>
          <p:cNvSpPr>
            <a:spLocks noGrp="1"/>
          </p:cNvSpPr>
          <p:nvPr>
            <p:ph type="sldNum" sz="quarter" idx="5"/>
          </p:nvPr>
        </p:nvSpPr>
        <p:spPr/>
        <p:txBody>
          <a:bodyPr/>
          <a:lstStyle/>
          <a:p>
            <a:fld id="{C88B063D-97FA-4E7A-9A3D-ECB46201A0F9}" type="slidenum">
              <a:rPr lang="es-ES"/>
              <a:t>3</a:t>
            </a:fld>
            <a:endParaRPr lang="es-ES"/>
          </a:p>
        </p:txBody>
      </p:sp>
    </p:spTree>
    <p:extLst>
      <p:ext uri="{BB962C8B-B14F-4D97-AF65-F5344CB8AC3E}">
        <p14:creationId xmlns:p14="http://schemas.microsoft.com/office/powerpoint/2010/main" val="3453021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2. TRATAMIENTO MÉDICO PARA DOMICILIO</a:t>
            </a:r>
            <a:endParaRPr lang="es-ES" dirty="0"/>
          </a:p>
          <a:p>
            <a:r>
              <a:rPr lang="en-US" dirty="0"/>
              <a:t>· En general </a:t>
            </a:r>
            <a:r>
              <a:rPr lang="en-US" dirty="0" err="1"/>
              <a:t>podríamos</a:t>
            </a:r>
            <a:r>
              <a:rPr lang="en-US" dirty="0"/>
              <a:t> </a:t>
            </a:r>
            <a:r>
              <a:rPr lang="en-US" dirty="0" err="1"/>
              <a:t>decir</a:t>
            </a:r>
            <a:r>
              <a:rPr lang="en-US" dirty="0"/>
              <a:t> que se </a:t>
            </a:r>
            <a:r>
              <a:rPr lang="en-US" dirty="0" err="1"/>
              <a:t>compone</a:t>
            </a:r>
            <a:r>
              <a:rPr lang="en-US" dirty="0"/>
              <a:t> de un </a:t>
            </a:r>
            <a:r>
              <a:rPr lang="en-US" dirty="0" err="1"/>
              <a:t>antinflamatorio</a:t>
            </a:r>
            <a:r>
              <a:rPr lang="en-US" dirty="0"/>
              <a:t> y un </a:t>
            </a:r>
            <a:r>
              <a:rPr lang="en-US" dirty="0" err="1"/>
              <a:t>analgésico</a:t>
            </a:r>
            <a:r>
              <a:rPr lang="en-US" dirty="0"/>
              <a:t> </a:t>
            </a:r>
            <a:r>
              <a:rPr lang="en-US" dirty="0" err="1"/>
              <a:t>durante</a:t>
            </a:r>
            <a:r>
              <a:rPr lang="en-US" dirty="0"/>
              <a:t> 5-6 días. </a:t>
            </a:r>
            <a:r>
              <a:rPr lang="en-US" dirty="0" err="1"/>
              <a:t>Existen</a:t>
            </a:r>
            <a:r>
              <a:rPr lang="en-US" dirty="0"/>
              <a:t> </a:t>
            </a:r>
            <a:r>
              <a:rPr lang="en-US" dirty="0" err="1"/>
              <a:t>múltiples</a:t>
            </a:r>
            <a:r>
              <a:rPr lang="en-US" dirty="0"/>
              <a:t> </a:t>
            </a:r>
            <a:r>
              <a:rPr lang="en-US" dirty="0" err="1"/>
              <a:t>pautas</a:t>
            </a:r>
            <a:r>
              <a:rPr lang="en-US" dirty="0"/>
              <a:t>:</a:t>
            </a:r>
            <a:endParaRPr lang="es-ES" dirty="0"/>
          </a:p>
          <a:p>
            <a:r>
              <a:rPr lang="en-US" dirty="0"/>
              <a:t>– Lornoxicam (</a:t>
            </a:r>
            <a:r>
              <a:rPr lang="en-US" dirty="0" err="1"/>
              <a:t>Acabel</a:t>
            </a:r>
            <a:r>
              <a:rPr lang="en-US" dirty="0"/>
              <a:t>®) 8mg/12h </a:t>
            </a:r>
            <a:r>
              <a:rPr lang="en-US" dirty="0" err="1"/>
              <a:t>vía</a:t>
            </a:r>
            <a:r>
              <a:rPr lang="en-US" dirty="0"/>
              <a:t> oral y </a:t>
            </a:r>
            <a:r>
              <a:rPr lang="en-US" dirty="0" err="1"/>
              <a:t>si</a:t>
            </a:r>
            <a:r>
              <a:rPr lang="en-US" dirty="0"/>
              <a:t> </a:t>
            </a:r>
            <a:r>
              <a:rPr lang="en-US" dirty="0" err="1"/>
              <a:t>el</a:t>
            </a:r>
            <a:r>
              <a:rPr lang="en-US" dirty="0"/>
              <a:t> dolor no cede, </a:t>
            </a:r>
            <a:r>
              <a:rPr lang="en-US" dirty="0" err="1"/>
              <a:t>añadir</a:t>
            </a:r>
            <a:r>
              <a:rPr lang="en-US" dirty="0"/>
              <a:t> Tramadol (</a:t>
            </a:r>
            <a:r>
              <a:rPr lang="en-US" dirty="0" err="1"/>
              <a:t>Adolonta</a:t>
            </a:r>
            <a:r>
              <a:rPr lang="en-US" dirty="0"/>
              <a:t>® retard) 100mg/12h </a:t>
            </a:r>
            <a:r>
              <a:rPr lang="en-US" dirty="0" err="1"/>
              <a:t>vía</a:t>
            </a:r>
            <a:r>
              <a:rPr lang="en-US" dirty="0"/>
              <a:t> </a:t>
            </a:r>
            <a:r>
              <a:rPr lang="en-US" dirty="0" err="1"/>
              <a:t>ora</a:t>
            </a:r>
            <a:endParaRPr lang="es-ES" dirty="0" err="1"/>
          </a:p>
          <a:p>
            <a:r>
              <a:rPr lang="en-US" dirty="0"/>
              <a:t>– </a:t>
            </a:r>
            <a:r>
              <a:rPr lang="en-US" dirty="0" err="1"/>
              <a:t>Diclofenaco</a:t>
            </a:r>
            <a:r>
              <a:rPr lang="en-US" dirty="0"/>
              <a:t> 100mg/12h rectal o 50mg/8h </a:t>
            </a:r>
            <a:r>
              <a:rPr lang="en-US" dirty="0" err="1"/>
              <a:t>vía</a:t>
            </a:r>
            <a:r>
              <a:rPr lang="en-US" dirty="0"/>
              <a:t> oral o </a:t>
            </a:r>
            <a:r>
              <a:rPr lang="en-US" dirty="0" err="1"/>
              <a:t>naproxeno</a:t>
            </a:r>
            <a:r>
              <a:rPr lang="en-US" dirty="0"/>
              <a:t> 500mg/12h </a:t>
            </a:r>
            <a:r>
              <a:rPr lang="en-US" dirty="0" err="1"/>
              <a:t>vía</a:t>
            </a:r>
            <a:r>
              <a:rPr lang="en-US" dirty="0"/>
              <a:t> oral y </a:t>
            </a:r>
            <a:r>
              <a:rPr lang="en-US" dirty="0" err="1"/>
              <a:t>analgésico</a:t>
            </a:r>
            <a:r>
              <a:rPr lang="en-US" dirty="0"/>
              <a:t> (</a:t>
            </a:r>
            <a:r>
              <a:rPr lang="en-US" dirty="0" err="1"/>
              <a:t>Metamizol</a:t>
            </a:r>
            <a:r>
              <a:rPr lang="en-US" dirty="0"/>
              <a:t> o tramadol) </a:t>
            </a:r>
            <a:r>
              <a:rPr lang="en-US" dirty="0" err="1"/>
              <a:t>si</a:t>
            </a:r>
            <a:r>
              <a:rPr lang="en-US" dirty="0"/>
              <a:t> </a:t>
            </a:r>
            <a:r>
              <a:rPr lang="en-US" dirty="0" err="1"/>
              <a:t>persiste</a:t>
            </a:r>
            <a:r>
              <a:rPr lang="en-US" dirty="0"/>
              <a:t> </a:t>
            </a:r>
            <a:r>
              <a:rPr lang="en-US" dirty="0" err="1"/>
              <a:t>el</a:t>
            </a:r>
            <a:r>
              <a:rPr lang="en-US" dirty="0"/>
              <a:t> dolor.</a:t>
            </a:r>
            <a:endParaRPr lang="es-ES" dirty="0"/>
          </a:p>
          <a:p>
            <a:r>
              <a:rPr lang="en-US" dirty="0"/>
              <a:t>– Si </a:t>
            </a:r>
            <a:r>
              <a:rPr lang="en-US" dirty="0" err="1"/>
              <a:t>existe</a:t>
            </a:r>
            <a:r>
              <a:rPr lang="en-US" dirty="0"/>
              <a:t> </a:t>
            </a:r>
            <a:r>
              <a:rPr lang="en-US" dirty="0" err="1"/>
              <a:t>sospecha</a:t>
            </a:r>
            <a:r>
              <a:rPr lang="en-US" dirty="0"/>
              <a:t> de </a:t>
            </a:r>
            <a:r>
              <a:rPr lang="en-US" dirty="0" err="1"/>
              <a:t>infección</a:t>
            </a:r>
            <a:r>
              <a:rPr lang="en-US" dirty="0"/>
              <a:t> de </a:t>
            </a:r>
            <a:r>
              <a:rPr lang="en-US" dirty="0" err="1"/>
              <a:t>vías</a:t>
            </a:r>
            <a:r>
              <a:rPr lang="en-US" dirty="0"/>
              <a:t> </a:t>
            </a:r>
            <a:r>
              <a:rPr lang="en-US" dirty="0" err="1"/>
              <a:t>urinarias</a:t>
            </a:r>
            <a:r>
              <a:rPr lang="en-US" dirty="0"/>
              <a:t> </a:t>
            </a:r>
            <a:r>
              <a:rPr lang="en-US" dirty="0" err="1"/>
              <a:t>bajas</a:t>
            </a:r>
            <a:r>
              <a:rPr lang="en-US" dirty="0"/>
              <a:t>, se </a:t>
            </a:r>
            <a:r>
              <a:rPr lang="en-US" dirty="0" err="1"/>
              <a:t>podría</a:t>
            </a:r>
            <a:r>
              <a:rPr lang="en-US" dirty="0"/>
              <a:t> </a:t>
            </a:r>
            <a:r>
              <a:rPr lang="en-US" dirty="0" err="1"/>
              <a:t>añadir</a:t>
            </a:r>
            <a:r>
              <a:rPr lang="en-US" dirty="0"/>
              <a:t> </a:t>
            </a:r>
            <a:r>
              <a:rPr lang="en-US" dirty="0" err="1"/>
              <a:t>Cefalosporina</a:t>
            </a:r>
            <a:r>
              <a:rPr lang="en-US" dirty="0"/>
              <a:t> de 2º G (</a:t>
            </a:r>
            <a:r>
              <a:rPr lang="en-US" dirty="0" err="1"/>
              <a:t>tipo</a:t>
            </a:r>
            <a:r>
              <a:rPr lang="en-US" dirty="0"/>
              <a:t> </a:t>
            </a:r>
            <a:r>
              <a:rPr lang="en-US" dirty="0" err="1"/>
              <a:t>Cefuroxima</a:t>
            </a:r>
            <a:r>
              <a:rPr lang="en-US" dirty="0"/>
              <a:t> 500 mg </a:t>
            </a:r>
            <a:r>
              <a:rPr lang="en-US" dirty="0" err="1"/>
              <a:t>cada</a:t>
            </a:r>
            <a:r>
              <a:rPr lang="en-US" dirty="0"/>
              <a:t> 12h) o </a:t>
            </a:r>
            <a:r>
              <a:rPr lang="en-US" dirty="0" err="1"/>
              <a:t>Ciprofloxacino</a:t>
            </a:r>
            <a:r>
              <a:rPr lang="en-US" dirty="0"/>
              <a:t> a </a:t>
            </a:r>
            <a:r>
              <a:rPr lang="en-US" dirty="0" err="1"/>
              <a:t>dosis</a:t>
            </a:r>
            <a:r>
              <a:rPr lang="en-US" dirty="0"/>
              <a:t> 250 mg/12h u </a:t>
            </a:r>
            <a:r>
              <a:rPr lang="en-US" dirty="0" err="1"/>
              <a:t>Ofloxacino</a:t>
            </a:r>
            <a:r>
              <a:rPr lang="en-US" dirty="0"/>
              <a:t> 200mg/12h </a:t>
            </a:r>
            <a:r>
              <a:rPr lang="en-US" dirty="0" err="1"/>
              <a:t>vía</a:t>
            </a:r>
            <a:r>
              <a:rPr lang="en-US" dirty="0"/>
              <a:t> oral </a:t>
            </a:r>
            <a:r>
              <a:rPr lang="en-US" dirty="0" err="1"/>
              <a:t>durante</a:t>
            </a:r>
            <a:r>
              <a:rPr lang="en-US" dirty="0"/>
              <a:t> 5 días1,2.</a:t>
            </a:r>
          </a:p>
          <a:p>
            <a:r>
              <a:rPr lang="en-US" dirty="0"/>
              <a:t>– Si </a:t>
            </a:r>
            <a:r>
              <a:rPr lang="en-US" dirty="0" err="1"/>
              <a:t>existe</a:t>
            </a:r>
            <a:r>
              <a:rPr lang="en-US" dirty="0"/>
              <a:t> </a:t>
            </a:r>
            <a:r>
              <a:rPr lang="en-US" dirty="0" err="1"/>
              <a:t>sospecha</a:t>
            </a:r>
            <a:r>
              <a:rPr lang="en-US" dirty="0"/>
              <a:t> de </a:t>
            </a:r>
            <a:r>
              <a:rPr lang="en-US" dirty="0" err="1"/>
              <a:t>infección</a:t>
            </a:r>
            <a:r>
              <a:rPr lang="en-US" dirty="0"/>
              <a:t> de </a:t>
            </a:r>
            <a:r>
              <a:rPr lang="en-US" dirty="0" err="1"/>
              <a:t>vías</a:t>
            </a:r>
            <a:r>
              <a:rPr lang="en-US" dirty="0"/>
              <a:t> </a:t>
            </a:r>
            <a:r>
              <a:rPr lang="en-US" dirty="0" err="1"/>
              <a:t>altas</a:t>
            </a:r>
            <a:r>
              <a:rPr lang="en-US" dirty="0"/>
              <a:t>: </a:t>
            </a:r>
            <a:r>
              <a:rPr lang="en-US" dirty="0" err="1"/>
              <a:t>Cefalosporina</a:t>
            </a:r>
            <a:r>
              <a:rPr lang="en-US" dirty="0"/>
              <a:t> de 3ªG (</a:t>
            </a:r>
            <a:r>
              <a:rPr lang="en-US" dirty="0" err="1"/>
              <a:t>Ceftriaxona</a:t>
            </a:r>
            <a:r>
              <a:rPr lang="en-US" dirty="0"/>
              <a:t> 2 gr / 24 h IV o </a:t>
            </a:r>
            <a:r>
              <a:rPr lang="en-US" dirty="0" err="1"/>
              <a:t>Cefditoreno</a:t>
            </a:r>
            <a:r>
              <a:rPr lang="en-US" dirty="0"/>
              <a:t> 400 mg /12h) o </a:t>
            </a:r>
            <a:r>
              <a:rPr lang="en-US" dirty="0" err="1"/>
              <a:t>Ciprofloxacino</a:t>
            </a:r>
            <a:r>
              <a:rPr lang="en-US" dirty="0"/>
              <a:t> 500mg/12h u </a:t>
            </a:r>
            <a:r>
              <a:rPr lang="en-US" dirty="0" err="1"/>
              <a:t>Ofloxacino</a:t>
            </a:r>
            <a:r>
              <a:rPr lang="en-US" dirty="0"/>
              <a:t> 200mg/12h </a:t>
            </a:r>
            <a:r>
              <a:rPr lang="en-US" dirty="0" err="1"/>
              <a:t>durante</a:t>
            </a:r>
            <a:r>
              <a:rPr lang="en-US" dirty="0"/>
              <a:t> 14 días, previa </a:t>
            </a:r>
            <a:r>
              <a:rPr lang="en-US" dirty="0" err="1"/>
              <a:t>valoración</a:t>
            </a:r>
            <a:r>
              <a:rPr lang="en-US" dirty="0"/>
              <a:t> </a:t>
            </a:r>
            <a:r>
              <a:rPr lang="en-US" dirty="0" err="1"/>
              <a:t>por</a:t>
            </a:r>
            <a:r>
              <a:rPr lang="en-US" dirty="0"/>
              <a:t> </a:t>
            </a:r>
            <a:r>
              <a:rPr lang="en-US" dirty="0" err="1"/>
              <a:t>Urología</a:t>
            </a:r>
            <a:r>
              <a:rPr lang="en-US" dirty="0"/>
              <a:t>.</a:t>
            </a:r>
          </a:p>
          <a:p>
            <a:endParaRPr lang="en-US" dirty="0"/>
          </a:p>
          <a:p>
            <a:r>
              <a:rPr lang="en-US" dirty="0"/>
              <a:t>– Para </a:t>
            </a:r>
            <a:r>
              <a:rPr lang="en-US" dirty="0" err="1"/>
              <a:t>favorecer</a:t>
            </a:r>
            <a:r>
              <a:rPr lang="en-US" dirty="0"/>
              <a:t> la </a:t>
            </a:r>
            <a:r>
              <a:rPr lang="en-US" dirty="0" err="1"/>
              <a:t>expulsión</a:t>
            </a:r>
            <a:r>
              <a:rPr lang="en-US" dirty="0"/>
              <a:t> de </a:t>
            </a:r>
            <a:r>
              <a:rPr lang="en-US" dirty="0" err="1"/>
              <a:t>los</a:t>
            </a:r>
            <a:r>
              <a:rPr lang="en-US" dirty="0"/>
              <a:t> </a:t>
            </a:r>
            <a:r>
              <a:rPr lang="en-US" dirty="0" err="1"/>
              <a:t>cálculos</a:t>
            </a:r>
            <a:r>
              <a:rPr lang="en-US" dirty="0"/>
              <a:t>:</a:t>
            </a:r>
            <a:endParaRPr lang="es-ES"/>
          </a:p>
          <a:p>
            <a:r>
              <a:rPr lang="en-US" dirty="0"/>
              <a:t>· a-</a:t>
            </a:r>
            <a:r>
              <a:rPr lang="en-US" dirty="0" err="1"/>
              <a:t>bloqueantes</a:t>
            </a:r>
            <a:r>
              <a:rPr lang="en-US" dirty="0"/>
              <a:t>: Los </a:t>
            </a:r>
            <a:r>
              <a:rPr lang="en-US" dirty="0" err="1"/>
              <a:t>distintos</a:t>
            </a:r>
            <a:r>
              <a:rPr lang="en-US" dirty="0"/>
              <a:t> </a:t>
            </a:r>
            <a:r>
              <a:rPr lang="en-US" dirty="0" err="1"/>
              <a:t>estudios</a:t>
            </a:r>
            <a:r>
              <a:rPr lang="en-US" dirty="0"/>
              <a:t> </a:t>
            </a:r>
            <a:r>
              <a:rPr lang="en-US" dirty="0" err="1"/>
              <a:t>demuestran</a:t>
            </a:r>
            <a:r>
              <a:rPr lang="en-US" dirty="0"/>
              <a:t> que </a:t>
            </a:r>
            <a:r>
              <a:rPr lang="en-US" dirty="0" err="1"/>
              <a:t>el</a:t>
            </a:r>
            <a:r>
              <a:rPr lang="en-US" dirty="0"/>
              <a:t> </a:t>
            </a:r>
            <a:r>
              <a:rPr lang="en-US" dirty="0" err="1"/>
              <a:t>uso</a:t>
            </a:r>
            <a:r>
              <a:rPr lang="en-US" dirty="0"/>
              <a:t> de </a:t>
            </a:r>
            <a:r>
              <a:rPr lang="en-US" dirty="0" err="1"/>
              <a:t>alfabloqueantes</a:t>
            </a:r>
            <a:r>
              <a:rPr lang="en-US" dirty="0"/>
              <a:t> </a:t>
            </a:r>
            <a:r>
              <a:rPr lang="en-US" dirty="0" err="1"/>
              <a:t>acelera</a:t>
            </a:r>
            <a:r>
              <a:rPr lang="en-US" dirty="0"/>
              <a:t> y </a:t>
            </a:r>
            <a:r>
              <a:rPr lang="en-US" dirty="0" err="1"/>
              <a:t>favorece</a:t>
            </a:r>
            <a:r>
              <a:rPr lang="en-US" dirty="0"/>
              <a:t> la expulsion de </a:t>
            </a:r>
            <a:r>
              <a:rPr lang="en-US" dirty="0" err="1"/>
              <a:t>cálculos</a:t>
            </a:r>
            <a:r>
              <a:rPr lang="en-US" dirty="0"/>
              <a:t> del tercio distal del </a:t>
            </a:r>
            <a:r>
              <a:rPr lang="en-US" dirty="0" err="1"/>
              <a:t>uréter</a:t>
            </a:r>
            <a:r>
              <a:rPr lang="en-US" dirty="0"/>
              <a:t> y </a:t>
            </a:r>
            <a:r>
              <a:rPr lang="en-US" dirty="0" err="1"/>
              <a:t>además</a:t>
            </a:r>
            <a:endParaRPr lang="es-ES" dirty="0" err="1"/>
          </a:p>
          <a:p>
            <a:r>
              <a:rPr lang="en-US" dirty="0" err="1"/>
              <a:t>desempeña</a:t>
            </a:r>
            <a:r>
              <a:rPr lang="en-US" dirty="0"/>
              <a:t> un </a:t>
            </a:r>
            <a:r>
              <a:rPr lang="en-US" dirty="0" err="1"/>
              <a:t>papel</a:t>
            </a:r>
            <a:r>
              <a:rPr lang="en-US" dirty="0"/>
              <a:t> </a:t>
            </a:r>
            <a:r>
              <a:rPr lang="en-US" dirty="0" err="1"/>
              <a:t>importante</a:t>
            </a:r>
            <a:r>
              <a:rPr lang="en-US" dirty="0"/>
              <a:t> </a:t>
            </a:r>
            <a:r>
              <a:rPr lang="en-US" dirty="0" err="1"/>
              <a:t>en</a:t>
            </a:r>
            <a:r>
              <a:rPr lang="en-US" dirty="0"/>
              <a:t> la </a:t>
            </a:r>
            <a:r>
              <a:rPr lang="en-US" dirty="0" err="1"/>
              <a:t>disminución</a:t>
            </a:r>
            <a:r>
              <a:rPr lang="en-US" dirty="0"/>
              <a:t> de </a:t>
            </a:r>
            <a:r>
              <a:rPr lang="en-US" dirty="0" err="1"/>
              <a:t>síntomas</a:t>
            </a:r>
            <a:r>
              <a:rPr lang="en-US" dirty="0"/>
              <a:t>. Los </a:t>
            </a:r>
            <a:r>
              <a:rPr lang="en-US" dirty="0" err="1"/>
              <a:t>distintos</a:t>
            </a:r>
            <a:r>
              <a:rPr lang="en-US" dirty="0"/>
              <a:t> </a:t>
            </a:r>
            <a:r>
              <a:rPr lang="en-US" dirty="0" err="1"/>
              <a:t>estudios</a:t>
            </a:r>
            <a:r>
              <a:rPr lang="en-US" dirty="0"/>
              <a:t> </a:t>
            </a:r>
            <a:r>
              <a:rPr lang="en-US" dirty="0" err="1"/>
              <a:t>han</a:t>
            </a:r>
            <a:r>
              <a:rPr lang="en-US" dirty="0"/>
              <a:t> </a:t>
            </a:r>
            <a:r>
              <a:rPr lang="en-US" dirty="0" err="1"/>
              <a:t>demostrado</a:t>
            </a:r>
            <a:r>
              <a:rPr lang="en-US" dirty="0"/>
              <a:t> que </a:t>
            </a:r>
            <a:r>
              <a:rPr lang="en-US" dirty="0" err="1"/>
              <a:t>existe</a:t>
            </a:r>
            <a:r>
              <a:rPr lang="en-US" dirty="0"/>
              <a:t> </a:t>
            </a:r>
            <a:r>
              <a:rPr lang="en-US" dirty="0" err="1"/>
              <a:t>una</a:t>
            </a:r>
            <a:r>
              <a:rPr lang="en-US" dirty="0"/>
              <a:t> </a:t>
            </a:r>
            <a:r>
              <a:rPr lang="en-US" dirty="0" err="1"/>
              <a:t>relación</a:t>
            </a:r>
            <a:r>
              <a:rPr lang="en-US" dirty="0"/>
              <a:t> </a:t>
            </a:r>
            <a:r>
              <a:rPr lang="en-US" dirty="0" err="1"/>
              <a:t>directa</a:t>
            </a:r>
            <a:r>
              <a:rPr lang="en-US" dirty="0"/>
              <a:t> entre </a:t>
            </a:r>
            <a:r>
              <a:rPr lang="en-US" dirty="0" err="1"/>
              <a:t>el</a:t>
            </a:r>
            <a:r>
              <a:rPr lang="en-US" dirty="0"/>
              <a:t> </a:t>
            </a:r>
            <a:r>
              <a:rPr lang="en-US" dirty="0" err="1"/>
              <a:t>uso</a:t>
            </a:r>
            <a:r>
              <a:rPr lang="en-US" dirty="0"/>
              <a:t> de </a:t>
            </a:r>
            <a:r>
              <a:rPr lang="en-US" dirty="0" err="1"/>
              <a:t>bloqueadores</a:t>
            </a:r>
          </a:p>
          <a:p>
            <a:r>
              <a:rPr lang="en-US" dirty="0"/>
              <a:t>a1-adrenérgico y la </a:t>
            </a:r>
            <a:r>
              <a:rPr lang="en-US" dirty="0" err="1"/>
              <a:t>expulsión</a:t>
            </a:r>
            <a:r>
              <a:rPr lang="en-US" dirty="0"/>
              <a:t> </a:t>
            </a:r>
            <a:r>
              <a:rPr lang="en-US" dirty="0" err="1"/>
              <a:t>espontánea</a:t>
            </a:r>
            <a:r>
              <a:rPr lang="en-US" dirty="0"/>
              <a:t> de </a:t>
            </a:r>
            <a:r>
              <a:rPr lang="en-US" dirty="0" err="1"/>
              <a:t>los</a:t>
            </a:r>
            <a:r>
              <a:rPr lang="en-US" dirty="0"/>
              <a:t> </a:t>
            </a:r>
            <a:r>
              <a:rPr lang="en-US" dirty="0" err="1"/>
              <a:t>cálculos</a:t>
            </a:r>
            <a:r>
              <a:rPr lang="en-US" dirty="0"/>
              <a:t> de </a:t>
            </a:r>
            <a:r>
              <a:rPr lang="en-US" dirty="0" err="1"/>
              <a:t>uréter</a:t>
            </a:r>
            <a:r>
              <a:rPr lang="en-US" dirty="0"/>
              <a:t> distal, lo que </a:t>
            </a:r>
            <a:r>
              <a:rPr lang="en-US" dirty="0" err="1"/>
              <a:t>asegura</a:t>
            </a:r>
            <a:r>
              <a:rPr lang="en-US" dirty="0"/>
              <a:t> un mayor </a:t>
            </a:r>
            <a:r>
              <a:rPr lang="en-US" dirty="0" err="1"/>
              <a:t>índice</a:t>
            </a:r>
            <a:r>
              <a:rPr lang="en-US" dirty="0"/>
              <a:t> de </a:t>
            </a:r>
            <a:r>
              <a:rPr lang="en-US" dirty="0" err="1"/>
              <a:t>expulsión</a:t>
            </a:r>
            <a:r>
              <a:rPr lang="en-US" dirty="0"/>
              <a:t>. </a:t>
            </a:r>
            <a:r>
              <a:rPr lang="en-US" dirty="0" err="1"/>
              <a:t>Actualmente</a:t>
            </a:r>
            <a:r>
              <a:rPr lang="en-US" dirty="0"/>
              <a:t> las </a:t>
            </a:r>
            <a:r>
              <a:rPr lang="en-US" dirty="0" err="1"/>
              <a:t>guías</a:t>
            </a:r>
            <a:r>
              <a:rPr lang="en-US" dirty="0"/>
              <a:t> </a:t>
            </a:r>
            <a:r>
              <a:rPr lang="en-US" dirty="0" err="1"/>
              <a:t>clínicas</a:t>
            </a:r>
            <a:r>
              <a:rPr lang="en-US" dirty="0"/>
              <a:t> </a:t>
            </a:r>
            <a:r>
              <a:rPr lang="en-US" dirty="0" err="1"/>
              <a:t>recomiendan</a:t>
            </a:r>
            <a:r>
              <a:rPr lang="en-US" dirty="0"/>
              <a:t> </a:t>
            </a:r>
            <a:r>
              <a:rPr lang="en-US" dirty="0" err="1"/>
              <a:t>su</a:t>
            </a:r>
            <a:r>
              <a:rPr lang="en-US" dirty="0"/>
              <a:t> </a:t>
            </a:r>
            <a:r>
              <a:rPr lang="en-US" dirty="0" err="1"/>
              <a:t>uso</a:t>
            </a:r>
            <a:r>
              <a:rPr lang="en-US" dirty="0"/>
              <a:t> </a:t>
            </a:r>
            <a:r>
              <a:rPr lang="en-US" dirty="0" err="1"/>
              <a:t>en</a:t>
            </a:r>
            <a:r>
              <a:rPr lang="en-US" dirty="0"/>
              <a:t> </a:t>
            </a:r>
            <a:r>
              <a:rPr lang="en-US" dirty="0" err="1"/>
              <a:t>casos</a:t>
            </a:r>
            <a:r>
              <a:rPr lang="en-US" dirty="0"/>
              <a:t> de </a:t>
            </a:r>
            <a:r>
              <a:rPr lang="en-US" dirty="0" err="1"/>
              <a:t>litiasis</a:t>
            </a:r>
            <a:r>
              <a:rPr lang="en-US" dirty="0"/>
              <a:t> ureteral &lt; 10 mm, </a:t>
            </a:r>
            <a:r>
              <a:rPr lang="en-US" dirty="0" err="1"/>
              <a:t>demostrándose</a:t>
            </a:r>
            <a:r>
              <a:rPr lang="en-US" dirty="0"/>
              <a:t> </a:t>
            </a:r>
            <a:r>
              <a:rPr lang="en-US" dirty="0" err="1"/>
              <a:t>aumento</a:t>
            </a:r>
            <a:r>
              <a:rPr lang="en-US" dirty="0"/>
              <a:t> </a:t>
            </a:r>
            <a:r>
              <a:rPr lang="en-US" dirty="0" err="1"/>
              <a:t>en</a:t>
            </a:r>
            <a:r>
              <a:rPr lang="en-US" dirty="0"/>
              <a:t> la </a:t>
            </a:r>
            <a:r>
              <a:rPr lang="en-US" dirty="0" err="1"/>
              <a:t>tasa</a:t>
            </a:r>
            <a:r>
              <a:rPr lang="en-US" dirty="0"/>
              <a:t> de </a:t>
            </a:r>
            <a:r>
              <a:rPr lang="en-US" dirty="0" err="1"/>
              <a:t>expulsión</a:t>
            </a:r>
            <a:r>
              <a:rPr lang="en-US" dirty="0"/>
              <a:t> y </a:t>
            </a:r>
            <a:r>
              <a:rPr lang="en-US" dirty="0" err="1"/>
              <a:t>disminución</a:t>
            </a:r>
            <a:r>
              <a:rPr lang="en-US" dirty="0"/>
              <a:t> de </a:t>
            </a:r>
            <a:r>
              <a:rPr lang="en-US" dirty="0" err="1"/>
              <a:t>los</a:t>
            </a:r>
            <a:r>
              <a:rPr lang="en-US" dirty="0"/>
              <a:t> </a:t>
            </a:r>
            <a:r>
              <a:rPr lang="en-US" dirty="0" err="1"/>
              <a:t>requerimientos</a:t>
            </a:r>
            <a:r>
              <a:rPr lang="en-US" dirty="0"/>
              <a:t> de analgesia (</a:t>
            </a:r>
            <a:r>
              <a:rPr lang="en-US" dirty="0" err="1"/>
              <a:t>Indicación</a:t>
            </a:r>
            <a:r>
              <a:rPr lang="en-US" dirty="0"/>
              <a:t> “Off label use”</a:t>
            </a:r>
          </a:p>
          <a:p>
            <a:endParaRPr lang="en-US" dirty="0"/>
          </a:p>
          <a:p>
            <a:r>
              <a:rPr lang="en-US" dirty="0"/>
              <a:t>· </a:t>
            </a:r>
            <a:r>
              <a:rPr lang="en-US" dirty="0" err="1"/>
              <a:t>Otras</a:t>
            </a:r>
            <a:r>
              <a:rPr lang="en-US" dirty="0"/>
              <a:t> </a:t>
            </a:r>
            <a:r>
              <a:rPr lang="en-US" dirty="0" err="1"/>
              <a:t>medidas</a:t>
            </a:r>
            <a:r>
              <a:rPr lang="en-US" dirty="0"/>
              <a:t>:</a:t>
            </a:r>
          </a:p>
          <a:p>
            <a:r>
              <a:rPr lang="en-US" dirty="0"/>
              <a:t>– </a:t>
            </a:r>
            <a:r>
              <a:rPr lang="en-US" dirty="0" err="1"/>
              <a:t>Hidratación</a:t>
            </a:r>
            <a:r>
              <a:rPr lang="en-US" dirty="0"/>
              <a:t>, </a:t>
            </a:r>
            <a:r>
              <a:rPr lang="en-US" dirty="0" err="1"/>
              <a:t>diuréticos</a:t>
            </a:r>
            <a:r>
              <a:rPr lang="en-US" dirty="0"/>
              <a:t>: Parece </a:t>
            </a:r>
            <a:r>
              <a:rPr lang="en-US" dirty="0" err="1"/>
              <a:t>clara</a:t>
            </a:r>
            <a:r>
              <a:rPr lang="en-US" dirty="0"/>
              <a:t> la </a:t>
            </a:r>
            <a:r>
              <a:rPr lang="en-US" dirty="0" err="1"/>
              <a:t>recomendación</a:t>
            </a:r>
            <a:r>
              <a:rPr lang="en-US" dirty="0"/>
              <a:t> de </a:t>
            </a:r>
            <a:r>
              <a:rPr lang="en-US" dirty="0" err="1"/>
              <a:t>evitar</a:t>
            </a:r>
            <a:r>
              <a:rPr lang="en-US" dirty="0"/>
              <a:t> la </a:t>
            </a:r>
            <a:r>
              <a:rPr lang="en-US" dirty="0" err="1"/>
              <a:t>excesiva</a:t>
            </a:r>
            <a:r>
              <a:rPr lang="en-US" dirty="0"/>
              <a:t> </a:t>
            </a:r>
            <a:r>
              <a:rPr lang="en-US" dirty="0" err="1"/>
              <a:t>hidratación</a:t>
            </a:r>
            <a:r>
              <a:rPr lang="en-US" dirty="0"/>
              <a:t> </a:t>
            </a:r>
            <a:r>
              <a:rPr lang="en-US" dirty="0" err="1"/>
              <a:t>durante</a:t>
            </a:r>
            <a:r>
              <a:rPr lang="en-US" dirty="0"/>
              <a:t> </a:t>
            </a:r>
            <a:r>
              <a:rPr lang="en-US" dirty="0" err="1"/>
              <a:t>el</a:t>
            </a:r>
            <a:r>
              <a:rPr lang="en-US" dirty="0"/>
              <a:t> </a:t>
            </a:r>
            <a:r>
              <a:rPr lang="en-US" dirty="0" err="1"/>
              <a:t>período</a:t>
            </a:r>
            <a:r>
              <a:rPr lang="en-US" dirty="0"/>
              <a:t> </a:t>
            </a:r>
            <a:r>
              <a:rPr lang="en-US" dirty="0" err="1"/>
              <a:t>agudo</a:t>
            </a:r>
          </a:p>
          <a:p>
            <a:r>
              <a:rPr lang="en-US" dirty="0"/>
              <a:t>– </a:t>
            </a:r>
            <a:r>
              <a:rPr lang="en-US" dirty="0" err="1"/>
              <a:t>Calor</a:t>
            </a:r>
            <a:r>
              <a:rPr lang="en-US" dirty="0"/>
              <a:t> local: </a:t>
            </a:r>
            <a:r>
              <a:rPr lang="en-US" dirty="0" err="1"/>
              <a:t>Algunos</a:t>
            </a:r>
            <a:r>
              <a:rPr lang="en-US" dirty="0"/>
              <a:t> </a:t>
            </a:r>
            <a:r>
              <a:rPr lang="en-US" dirty="0" err="1"/>
              <a:t>estudios</a:t>
            </a:r>
            <a:r>
              <a:rPr lang="en-US" dirty="0"/>
              <a:t> </a:t>
            </a:r>
            <a:r>
              <a:rPr lang="en-US" dirty="0" err="1"/>
              <a:t>demuestran</a:t>
            </a:r>
            <a:r>
              <a:rPr lang="en-US" dirty="0"/>
              <a:t> que la </a:t>
            </a:r>
            <a:r>
              <a:rPr lang="en-US" dirty="0" err="1"/>
              <a:t>aplicación</a:t>
            </a:r>
            <a:r>
              <a:rPr lang="en-US" dirty="0"/>
              <a:t> de </a:t>
            </a:r>
            <a:r>
              <a:rPr lang="en-US" dirty="0" err="1"/>
              <a:t>calor</a:t>
            </a:r>
            <a:r>
              <a:rPr lang="en-US" dirty="0"/>
              <a:t> es </a:t>
            </a:r>
            <a:r>
              <a:rPr lang="en-US" dirty="0" err="1"/>
              <a:t>una</a:t>
            </a:r>
            <a:r>
              <a:rPr lang="en-US" dirty="0"/>
              <a:t> </a:t>
            </a:r>
            <a:r>
              <a:rPr lang="en-US" dirty="0" err="1"/>
              <a:t>medida</a:t>
            </a:r>
            <a:r>
              <a:rPr lang="en-US" dirty="0"/>
              <a:t> </a:t>
            </a:r>
            <a:r>
              <a:rPr lang="en-US" dirty="0" err="1"/>
              <a:t>efectiva</a:t>
            </a:r>
            <a:r>
              <a:rPr lang="en-US" dirty="0"/>
              <a:t> y </a:t>
            </a:r>
            <a:r>
              <a:rPr lang="en-US" dirty="0" err="1"/>
              <a:t>fácil</a:t>
            </a:r>
            <a:r>
              <a:rPr lang="en-US" dirty="0"/>
              <a:t>. </a:t>
            </a:r>
          </a:p>
          <a:p>
            <a:endParaRPr lang="en-US" dirty="0"/>
          </a:p>
          <a:p>
            <a:r>
              <a:rPr lang="en-US" dirty="0"/>
              <a:t>· ¿</a:t>
            </a:r>
            <a:r>
              <a:rPr lang="en-US" dirty="0" err="1"/>
              <a:t>Cuánto</a:t>
            </a:r>
            <a:r>
              <a:rPr lang="en-US" dirty="0"/>
              <a:t> </a:t>
            </a:r>
            <a:r>
              <a:rPr lang="en-US" dirty="0" err="1"/>
              <a:t>tiempo</a:t>
            </a:r>
            <a:r>
              <a:rPr lang="en-US" dirty="0"/>
              <a:t> </a:t>
            </a:r>
            <a:r>
              <a:rPr lang="en-US" dirty="0" err="1"/>
              <a:t>debe</a:t>
            </a:r>
            <a:r>
              <a:rPr lang="en-US" dirty="0"/>
              <a:t> </a:t>
            </a:r>
            <a:r>
              <a:rPr lang="en-US" dirty="0" err="1"/>
              <a:t>mantenerse</a:t>
            </a:r>
            <a:r>
              <a:rPr lang="en-US" dirty="0"/>
              <a:t> </a:t>
            </a:r>
            <a:r>
              <a:rPr lang="en-US" dirty="0" err="1"/>
              <a:t>el</a:t>
            </a:r>
            <a:r>
              <a:rPr lang="en-US" dirty="0"/>
              <a:t> </a:t>
            </a:r>
            <a:r>
              <a:rPr lang="en-US" dirty="0" err="1"/>
              <a:t>tratamiento</a:t>
            </a:r>
            <a:r>
              <a:rPr lang="en-US" dirty="0"/>
              <a:t> </a:t>
            </a:r>
            <a:r>
              <a:rPr lang="en-US" dirty="0" err="1"/>
              <a:t>analgésico</a:t>
            </a:r>
            <a:r>
              <a:rPr lang="en-US" dirty="0"/>
              <a:t>?</a:t>
            </a:r>
          </a:p>
          <a:p>
            <a:r>
              <a:rPr lang="en-US" dirty="0"/>
              <a:t>– El </a:t>
            </a:r>
            <a:r>
              <a:rPr lang="en-US" dirty="0" err="1"/>
              <a:t>diclofenaco</a:t>
            </a:r>
            <a:r>
              <a:rPr lang="en-US" dirty="0"/>
              <a:t> </a:t>
            </a:r>
            <a:r>
              <a:rPr lang="en-US" dirty="0" err="1"/>
              <a:t>sódico</a:t>
            </a:r>
            <a:r>
              <a:rPr lang="en-US" dirty="0"/>
              <a:t>, 50 mg/8-12 horas, </a:t>
            </a:r>
            <a:r>
              <a:rPr lang="en-US" dirty="0" err="1"/>
              <a:t>durante</a:t>
            </a:r>
            <a:r>
              <a:rPr lang="en-US" dirty="0"/>
              <a:t> 3-10 días, </a:t>
            </a:r>
            <a:r>
              <a:rPr lang="en-US" dirty="0" err="1"/>
              <a:t>pueden</a:t>
            </a:r>
            <a:r>
              <a:rPr lang="en-US" dirty="0"/>
              <a:t> </a:t>
            </a:r>
            <a:r>
              <a:rPr lang="en-US" dirty="0" err="1"/>
              <a:t>ayudar</a:t>
            </a:r>
            <a:r>
              <a:rPr lang="en-US" dirty="0"/>
              <a:t> a </a:t>
            </a:r>
            <a:r>
              <a:rPr lang="en-US" dirty="0" err="1"/>
              <a:t>reducir</a:t>
            </a:r>
            <a:r>
              <a:rPr lang="en-US" dirty="0"/>
              <a:t> la </a:t>
            </a:r>
            <a:r>
              <a:rPr lang="en-US" dirty="0" err="1"/>
              <a:t>inflamación</a:t>
            </a:r>
            <a:r>
              <a:rPr lang="en-US" dirty="0"/>
              <a:t> y </a:t>
            </a:r>
            <a:r>
              <a:rPr lang="en-US" dirty="0" err="1"/>
              <a:t>el</a:t>
            </a:r>
            <a:r>
              <a:rPr lang="en-US" dirty="0"/>
              <a:t> </a:t>
            </a:r>
            <a:r>
              <a:rPr lang="en-US" dirty="0" err="1"/>
              <a:t>riesgo</a:t>
            </a:r>
            <a:r>
              <a:rPr lang="en-US" dirty="0"/>
              <a:t> de dolor </a:t>
            </a:r>
            <a:r>
              <a:rPr lang="en-US" dirty="0" err="1"/>
              <a:t>recurrente</a:t>
            </a:r>
            <a:r>
              <a:rPr lang="en-US" dirty="0"/>
              <a:t>.</a:t>
            </a:r>
            <a:endParaRPr lang="es-ES"/>
          </a:p>
          <a:p>
            <a:endParaRPr lang="en-US" dirty="0">
              <a:cs typeface="Calibri"/>
            </a:endParaRPr>
          </a:p>
        </p:txBody>
      </p:sp>
      <p:sp>
        <p:nvSpPr>
          <p:cNvPr id="4" name="Marcador de número de diapositiva 3"/>
          <p:cNvSpPr>
            <a:spLocks noGrp="1"/>
          </p:cNvSpPr>
          <p:nvPr>
            <p:ph type="sldNum" sz="quarter" idx="5"/>
          </p:nvPr>
        </p:nvSpPr>
        <p:spPr/>
        <p:txBody>
          <a:bodyPr/>
          <a:lstStyle/>
          <a:p>
            <a:fld id="{C88B063D-97FA-4E7A-9A3D-ECB46201A0F9}" type="slidenum">
              <a:rPr lang="es-ES"/>
              <a:t>24</a:t>
            </a:fld>
            <a:endParaRPr lang="es-ES"/>
          </a:p>
        </p:txBody>
      </p:sp>
    </p:spTree>
    <p:extLst>
      <p:ext uri="{BB962C8B-B14F-4D97-AF65-F5344CB8AC3E}">
        <p14:creationId xmlns:p14="http://schemas.microsoft.com/office/powerpoint/2010/main" val="1557136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 Para </a:t>
            </a:r>
            <a:r>
              <a:rPr lang="en-US" err="1"/>
              <a:t>favorecer</a:t>
            </a:r>
            <a:r>
              <a:rPr lang="en-US"/>
              <a:t> la </a:t>
            </a:r>
            <a:r>
              <a:rPr lang="en-US" err="1"/>
              <a:t>expulsión</a:t>
            </a:r>
            <a:r>
              <a:rPr lang="en-US"/>
              <a:t> de los </a:t>
            </a:r>
            <a:r>
              <a:rPr lang="en-US" err="1"/>
              <a:t>cálculos</a:t>
            </a:r>
            <a:r>
              <a:rPr lang="en-US"/>
              <a:t>:</a:t>
            </a:r>
            <a:endParaRPr lang="es-ES"/>
          </a:p>
          <a:p>
            <a:r>
              <a:rPr lang="en-US"/>
              <a:t>· a-</a:t>
            </a:r>
            <a:r>
              <a:rPr lang="en-US" err="1"/>
              <a:t>bloqueantes</a:t>
            </a:r>
            <a:r>
              <a:rPr lang="en-US"/>
              <a:t>: Los </a:t>
            </a:r>
            <a:r>
              <a:rPr lang="en-US" err="1"/>
              <a:t>distintos</a:t>
            </a:r>
            <a:r>
              <a:rPr lang="en-US"/>
              <a:t> </a:t>
            </a:r>
            <a:r>
              <a:rPr lang="en-US" err="1"/>
              <a:t>estudios</a:t>
            </a:r>
            <a:r>
              <a:rPr lang="en-US"/>
              <a:t> </a:t>
            </a:r>
            <a:r>
              <a:rPr lang="en-US" err="1"/>
              <a:t>demuestran</a:t>
            </a:r>
            <a:r>
              <a:rPr lang="en-US"/>
              <a:t> que </a:t>
            </a:r>
            <a:r>
              <a:rPr lang="en-US" err="1"/>
              <a:t>el</a:t>
            </a:r>
            <a:r>
              <a:rPr lang="en-US"/>
              <a:t> </a:t>
            </a:r>
            <a:r>
              <a:rPr lang="en-US" err="1"/>
              <a:t>uso</a:t>
            </a:r>
            <a:r>
              <a:rPr lang="en-US"/>
              <a:t> de </a:t>
            </a:r>
            <a:r>
              <a:rPr lang="en-US" err="1"/>
              <a:t>alfabloqueantes</a:t>
            </a:r>
            <a:r>
              <a:rPr lang="en-US"/>
              <a:t> </a:t>
            </a:r>
            <a:r>
              <a:rPr lang="en-US" err="1"/>
              <a:t>acelera</a:t>
            </a:r>
            <a:r>
              <a:rPr lang="en-US"/>
              <a:t> y </a:t>
            </a:r>
            <a:r>
              <a:rPr lang="en-US" err="1"/>
              <a:t>favorece</a:t>
            </a:r>
            <a:r>
              <a:rPr lang="en-US"/>
              <a:t> la expulsion de </a:t>
            </a:r>
            <a:r>
              <a:rPr lang="en-US" err="1"/>
              <a:t>cálculos</a:t>
            </a:r>
            <a:r>
              <a:rPr lang="en-US"/>
              <a:t> del tercio distal del </a:t>
            </a:r>
            <a:r>
              <a:rPr lang="en-US" err="1"/>
              <a:t>uréter</a:t>
            </a:r>
            <a:r>
              <a:rPr lang="en-US"/>
              <a:t> y </a:t>
            </a:r>
            <a:r>
              <a:rPr lang="en-US" err="1"/>
              <a:t>además</a:t>
            </a:r>
            <a:endParaRPr lang="es-ES"/>
          </a:p>
          <a:p>
            <a:r>
              <a:rPr lang="en-US" err="1"/>
              <a:t>desempeña</a:t>
            </a:r>
            <a:r>
              <a:rPr lang="en-US"/>
              <a:t> un </a:t>
            </a:r>
            <a:r>
              <a:rPr lang="en-US" err="1"/>
              <a:t>papel</a:t>
            </a:r>
            <a:r>
              <a:rPr lang="en-US"/>
              <a:t> </a:t>
            </a:r>
            <a:r>
              <a:rPr lang="en-US" err="1"/>
              <a:t>importante</a:t>
            </a:r>
            <a:r>
              <a:rPr lang="en-US"/>
              <a:t> </a:t>
            </a:r>
            <a:r>
              <a:rPr lang="en-US" err="1"/>
              <a:t>en</a:t>
            </a:r>
            <a:r>
              <a:rPr lang="en-US"/>
              <a:t> la </a:t>
            </a:r>
            <a:r>
              <a:rPr lang="en-US" err="1"/>
              <a:t>disminución</a:t>
            </a:r>
            <a:r>
              <a:rPr lang="en-US"/>
              <a:t> de </a:t>
            </a:r>
            <a:r>
              <a:rPr lang="en-US" err="1"/>
              <a:t>síntomas</a:t>
            </a:r>
            <a:r>
              <a:rPr lang="en-US"/>
              <a:t>. Los </a:t>
            </a:r>
            <a:r>
              <a:rPr lang="en-US" err="1"/>
              <a:t>distintos</a:t>
            </a:r>
            <a:r>
              <a:rPr lang="en-US"/>
              <a:t> </a:t>
            </a:r>
            <a:r>
              <a:rPr lang="en-US" err="1"/>
              <a:t>estudios</a:t>
            </a:r>
            <a:r>
              <a:rPr lang="en-US"/>
              <a:t> </a:t>
            </a:r>
            <a:r>
              <a:rPr lang="en-US" err="1"/>
              <a:t>han</a:t>
            </a:r>
            <a:r>
              <a:rPr lang="en-US"/>
              <a:t> </a:t>
            </a:r>
            <a:r>
              <a:rPr lang="en-US" err="1"/>
              <a:t>demostrado</a:t>
            </a:r>
            <a:r>
              <a:rPr lang="en-US"/>
              <a:t> que </a:t>
            </a:r>
            <a:r>
              <a:rPr lang="en-US" err="1"/>
              <a:t>existe</a:t>
            </a:r>
            <a:r>
              <a:rPr lang="en-US"/>
              <a:t> una </a:t>
            </a:r>
            <a:r>
              <a:rPr lang="en-US" err="1"/>
              <a:t>relación</a:t>
            </a:r>
            <a:r>
              <a:rPr lang="en-US"/>
              <a:t> </a:t>
            </a:r>
            <a:r>
              <a:rPr lang="en-US" err="1"/>
              <a:t>directa</a:t>
            </a:r>
            <a:r>
              <a:rPr lang="en-US"/>
              <a:t> entre </a:t>
            </a:r>
            <a:r>
              <a:rPr lang="en-US" err="1"/>
              <a:t>el</a:t>
            </a:r>
            <a:r>
              <a:rPr lang="en-US"/>
              <a:t> </a:t>
            </a:r>
            <a:r>
              <a:rPr lang="en-US" err="1"/>
              <a:t>uso</a:t>
            </a:r>
            <a:r>
              <a:rPr lang="en-US"/>
              <a:t> de </a:t>
            </a:r>
            <a:r>
              <a:rPr lang="en-US" err="1"/>
              <a:t>bloqueadores</a:t>
            </a:r>
            <a:endParaRPr lang="en-US">
              <a:cs typeface="Calibri"/>
            </a:endParaRPr>
          </a:p>
          <a:p>
            <a:r>
              <a:rPr lang="en-US"/>
              <a:t>a1-adrenérgico y la </a:t>
            </a:r>
            <a:r>
              <a:rPr lang="en-US" err="1"/>
              <a:t>expulsión</a:t>
            </a:r>
            <a:r>
              <a:rPr lang="en-US"/>
              <a:t> </a:t>
            </a:r>
            <a:r>
              <a:rPr lang="en-US" err="1"/>
              <a:t>espontánea</a:t>
            </a:r>
            <a:r>
              <a:rPr lang="en-US"/>
              <a:t> de los </a:t>
            </a:r>
            <a:r>
              <a:rPr lang="en-US" err="1"/>
              <a:t>cálculos</a:t>
            </a:r>
            <a:r>
              <a:rPr lang="en-US"/>
              <a:t> de </a:t>
            </a:r>
            <a:r>
              <a:rPr lang="en-US" err="1"/>
              <a:t>uréter</a:t>
            </a:r>
            <a:r>
              <a:rPr lang="en-US"/>
              <a:t> distal, lo que </a:t>
            </a:r>
            <a:r>
              <a:rPr lang="en-US" err="1"/>
              <a:t>asegura</a:t>
            </a:r>
            <a:r>
              <a:rPr lang="en-US"/>
              <a:t> un mayor </a:t>
            </a:r>
            <a:r>
              <a:rPr lang="en-US" err="1"/>
              <a:t>índice</a:t>
            </a:r>
            <a:r>
              <a:rPr lang="en-US"/>
              <a:t> de </a:t>
            </a:r>
            <a:r>
              <a:rPr lang="en-US" err="1"/>
              <a:t>expulsión</a:t>
            </a:r>
            <a:r>
              <a:rPr lang="en-US"/>
              <a:t>. </a:t>
            </a:r>
            <a:r>
              <a:rPr lang="en-US" err="1"/>
              <a:t>Actualmente</a:t>
            </a:r>
            <a:r>
              <a:rPr lang="en-US"/>
              <a:t> las </a:t>
            </a:r>
            <a:r>
              <a:rPr lang="en-US" err="1"/>
              <a:t>guías</a:t>
            </a:r>
            <a:r>
              <a:rPr lang="en-US"/>
              <a:t> </a:t>
            </a:r>
            <a:r>
              <a:rPr lang="en-US" err="1"/>
              <a:t>clínicas</a:t>
            </a:r>
            <a:r>
              <a:rPr lang="en-US"/>
              <a:t> </a:t>
            </a:r>
            <a:r>
              <a:rPr lang="en-US" err="1"/>
              <a:t>recomiendan</a:t>
            </a:r>
            <a:r>
              <a:rPr lang="en-US"/>
              <a:t> </a:t>
            </a:r>
            <a:r>
              <a:rPr lang="en-US" err="1"/>
              <a:t>su</a:t>
            </a:r>
            <a:r>
              <a:rPr lang="en-US"/>
              <a:t> </a:t>
            </a:r>
            <a:r>
              <a:rPr lang="en-US" err="1"/>
              <a:t>uso</a:t>
            </a:r>
            <a:r>
              <a:rPr lang="en-US"/>
              <a:t> </a:t>
            </a:r>
            <a:r>
              <a:rPr lang="en-US" err="1"/>
              <a:t>en</a:t>
            </a:r>
            <a:r>
              <a:rPr lang="en-US"/>
              <a:t> </a:t>
            </a:r>
            <a:r>
              <a:rPr lang="en-US" err="1"/>
              <a:t>casos</a:t>
            </a:r>
            <a:r>
              <a:rPr lang="en-US"/>
              <a:t> de </a:t>
            </a:r>
            <a:r>
              <a:rPr lang="en-US" err="1"/>
              <a:t>litiasis</a:t>
            </a:r>
            <a:r>
              <a:rPr lang="en-US"/>
              <a:t> ureteral &lt; 10 mm, </a:t>
            </a:r>
            <a:r>
              <a:rPr lang="en-US" err="1"/>
              <a:t>demostrándose</a:t>
            </a:r>
            <a:r>
              <a:rPr lang="en-US"/>
              <a:t> </a:t>
            </a:r>
            <a:r>
              <a:rPr lang="en-US" err="1"/>
              <a:t>aumento</a:t>
            </a:r>
            <a:r>
              <a:rPr lang="en-US"/>
              <a:t> </a:t>
            </a:r>
            <a:r>
              <a:rPr lang="en-US" err="1"/>
              <a:t>en</a:t>
            </a:r>
            <a:r>
              <a:rPr lang="en-US"/>
              <a:t> la </a:t>
            </a:r>
            <a:r>
              <a:rPr lang="en-US" err="1"/>
              <a:t>tasa</a:t>
            </a:r>
            <a:r>
              <a:rPr lang="en-US"/>
              <a:t> de </a:t>
            </a:r>
            <a:r>
              <a:rPr lang="en-US" err="1"/>
              <a:t>expulsión</a:t>
            </a:r>
            <a:r>
              <a:rPr lang="en-US"/>
              <a:t> y </a:t>
            </a:r>
            <a:r>
              <a:rPr lang="en-US" err="1"/>
              <a:t>disminución</a:t>
            </a:r>
            <a:r>
              <a:rPr lang="en-US"/>
              <a:t> de los </a:t>
            </a:r>
            <a:r>
              <a:rPr lang="en-US" err="1"/>
              <a:t>requerimientos</a:t>
            </a:r>
            <a:r>
              <a:rPr lang="en-US"/>
              <a:t> de analgesia (</a:t>
            </a:r>
            <a:r>
              <a:rPr lang="en-US" err="1"/>
              <a:t>Indicación</a:t>
            </a:r>
            <a:r>
              <a:rPr lang="en-US"/>
              <a:t> “Off label use”</a:t>
            </a:r>
          </a:p>
          <a:p>
            <a:endParaRPr lang="es-ES"/>
          </a:p>
        </p:txBody>
      </p:sp>
      <p:sp>
        <p:nvSpPr>
          <p:cNvPr id="4" name="Marcador de número de diapositiva 3"/>
          <p:cNvSpPr>
            <a:spLocks noGrp="1"/>
          </p:cNvSpPr>
          <p:nvPr>
            <p:ph type="sldNum" sz="quarter" idx="5"/>
          </p:nvPr>
        </p:nvSpPr>
        <p:spPr/>
        <p:txBody>
          <a:bodyPr/>
          <a:lstStyle/>
          <a:p>
            <a:fld id="{C88B063D-97FA-4E7A-9A3D-ECB46201A0F9}" type="slidenum">
              <a:rPr lang="es-ES" smtClean="0"/>
              <a:t>25</a:t>
            </a:fld>
            <a:endParaRPr lang="es-ES"/>
          </a:p>
        </p:txBody>
      </p:sp>
    </p:spTree>
    <p:extLst>
      <p:ext uri="{BB962C8B-B14F-4D97-AF65-F5344CB8AC3E}">
        <p14:creationId xmlns:p14="http://schemas.microsoft.com/office/powerpoint/2010/main" val="321889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 Dolor </a:t>
            </a:r>
            <a:r>
              <a:rPr lang="en-US" err="1"/>
              <a:t>resistente</a:t>
            </a:r>
            <a:r>
              <a:rPr lang="en-US"/>
              <a:t> a </a:t>
            </a:r>
            <a:r>
              <a:rPr lang="en-US" err="1"/>
              <a:t>tratamiento</a:t>
            </a:r>
            <a:r>
              <a:rPr lang="en-US"/>
              <a:t> </a:t>
            </a:r>
            <a:r>
              <a:rPr lang="en-US" err="1"/>
              <a:t>médico</a:t>
            </a:r>
            <a:r>
              <a:rPr lang="en-US"/>
              <a:t>.</a:t>
            </a:r>
            <a:endParaRPr lang="es-ES"/>
          </a:p>
          <a:p>
            <a:r>
              <a:rPr lang="en-US"/>
              <a:t> </a:t>
            </a:r>
            <a:r>
              <a:rPr lang="en-US" err="1"/>
              <a:t>Fiebre</a:t>
            </a:r>
            <a:r>
              <a:rPr lang="en-US"/>
              <a:t> mayor de 38.5ºC o </a:t>
            </a:r>
            <a:r>
              <a:rPr lang="en-US" err="1"/>
              <a:t>signos</a:t>
            </a:r>
            <a:r>
              <a:rPr lang="en-US"/>
              <a:t> de sepsis.</a:t>
            </a:r>
            <a:endParaRPr lang="es-ES"/>
          </a:p>
          <a:p>
            <a:r>
              <a:rPr lang="en-US"/>
              <a:t> </a:t>
            </a:r>
            <a:r>
              <a:rPr lang="en-US" err="1"/>
              <a:t>Sospecha</a:t>
            </a:r>
            <a:r>
              <a:rPr lang="en-US"/>
              <a:t> de </a:t>
            </a:r>
            <a:r>
              <a:rPr lang="en-US" err="1"/>
              <a:t>uropatía</a:t>
            </a:r>
            <a:r>
              <a:rPr lang="en-US"/>
              <a:t> obstructive bilateral.</a:t>
            </a:r>
            <a:endParaRPr lang="es-ES"/>
          </a:p>
          <a:p>
            <a:r>
              <a:rPr lang="en-US"/>
              <a:t> </a:t>
            </a:r>
            <a:r>
              <a:rPr lang="en-US" err="1"/>
              <a:t>Insuficiencia</a:t>
            </a:r>
            <a:r>
              <a:rPr lang="en-US"/>
              <a:t> renal. </a:t>
            </a:r>
            <a:r>
              <a:rPr lang="en-US" err="1"/>
              <a:t>Importante</a:t>
            </a:r>
            <a:r>
              <a:rPr lang="en-US"/>
              <a:t> </a:t>
            </a:r>
            <a:r>
              <a:rPr lang="en-US" err="1"/>
              <a:t>en</a:t>
            </a:r>
            <a:r>
              <a:rPr lang="en-US"/>
              <a:t> </a:t>
            </a:r>
            <a:r>
              <a:rPr lang="en-US" err="1"/>
              <a:t>monorrenos</a:t>
            </a:r>
            <a:r>
              <a:rPr lang="en-US"/>
              <a:t>.</a:t>
            </a:r>
            <a:endParaRPr lang="es-ES"/>
          </a:p>
          <a:p>
            <a:r>
              <a:rPr lang="en-US"/>
              <a:t> </a:t>
            </a:r>
            <a:r>
              <a:rPr lang="en-US" err="1"/>
              <a:t>Sospecha</a:t>
            </a:r>
            <a:r>
              <a:rPr lang="en-US"/>
              <a:t> de causa </a:t>
            </a:r>
            <a:r>
              <a:rPr lang="en-US" err="1"/>
              <a:t>vasculorrenal</a:t>
            </a:r>
            <a:r>
              <a:rPr lang="en-US"/>
              <a:t> del dolor lumbar y/o</a:t>
            </a:r>
            <a:endParaRPr lang="es-ES"/>
          </a:p>
          <a:p>
            <a:r>
              <a:rPr lang="en-US" err="1"/>
              <a:t>infarto</a:t>
            </a:r>
            <a:r>
              <a:rPr lang="en-US"/>
              <a:t> renal.</a:t>
            </a:r>
            <a:endParaRPr lang="es-ES"/>
          </a:p>
          <a:p>
            <a:r>
              <a:rPr lang="en-US"/>
              <a:t> </a:t>
            </a:r>
            <a:r>
              <a:rPr lang="en-US" err="1"/>
              <a:t>Colecciones</a:t>
            </a:r>
            <a:r>
              <a:rPr lang="en-US"/>
              <a:t> </a:t>
            </a:r>
            <a:r>
              <a:rPr lang="en-US" err="1"/>
              <a:t>renales</a:t>
            </a:r>
            <a:r>
              <a:rPr lang="en-US"/>
              <a:t> o </a:t>
            </a:r>
            <a:r>
              <a:rPr lang="en-US" err="1"/>
              <a:t>perirrenales</a:t>
            </a:r>
            <a:r>
              <a:rPr lang="en-US"/>
              <a:t>.</a:t>
            </a:r>
            <a:endParaRPr lang="es-ES"/>
          </a:p>
        </p:txBody>
      </p:sp>
      <p:sp>
        <p:nvSpPr>
          <p:cNvPr id="4" name="Marcador de número de diapositiva 3"/>
          <p:cNvSpPr>
            <a:spLocks noGrp="1"/>
          </p:cNvSpPr>
          <p:nvPr>
            <p:ph type="sldNum" sz="quarter" idx="5"/>
          </p:nvPr>
        </p:nvSpPr>
        <p:spPr/>
        <p:txBody>
          <a:bodyPr/>
          <a:lstStyle/>
          <a:p>
            <a:fld id="{C88B063D-97FA-4E7A-9A3D-ECB46201A0F9}" type="slidenum">
              <a:rPr lang="es-ES"/>
              <a:t>26</a:t>
            </a:fld>
            <a:endParaRPr lang="es-ES"/>
          </a:p>
        </p:txBody>
      </p:sp>
    </p:spTree>
    <p:extLst>
      <p:ext uri="{BB962C8B-B14F-4D97-AF65-F5344CB8AC3E}">
        <p14:creationId xmlns:p14="http://schemas.microsoft.com/office/powerpoint/2010/main" val="3909602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3. OTRAS RECOMENDACIONES</a:t>
            </a:r>
            <a:endParaRPr lang="es-ES"/>
          </a:p>
          <a:p>
            <a:r>
              <a:rPr lang="en-US"/>
              <a:t>· Para la sepsis con </a:t>
            </a:r>
            <a:r>
              <a:rPr lang="en-US" err="1"/>
              <a:t>cálculos</a:t>
            </a:r>
            <a:r>
              <a:rPr lang="en-US"/>
              <a:t> </a:t>
            </a:r>
            <a:r>
              <a:rPr lang="en-US" err="1"/>
              <a:t>obstructivos</a:t>
            </a:r>
            <a:r>
              <a:rPr lang="en-US"/>
              <a:t>, </a:t>
            </a:r>
            <a:r>
              <a:rPr lang="en-US" err="1"/>
              <a:t>el</a:t>
            </a:r>
            <a:r>
              <a:rPr lang="en-US"/>
              <a:t> </a:t>
            </a:r>
            <a:r>
              <a:rPr lang="en-US" err="1"/>
              <a:t>sistema</a:t>
            </a:r>
            <a:r>
              <a:rPr lang="en-US"/>
              <a:t> </a:t>
            </a:r>
            <a:r>
              <a:rPr lang="en-US" err="1"/>
              <a:t>colector</a:t>
            </a:r>
            <a:r>
              <a:rPr lang="en-US"/>
              <a:t> debe </a:t>
            </a:r>
            <a:r>
              <a:rPr lang="en-US" err="1"/>
              <a:t>descomprimirse</a:t>
            </a:r>
            <a:r>
              <a:rPr lang="en-US"/>
              <a:t> </a:t>
            </a:r>
            <a:r>
              <a:rPr lang="en-US" err="1"/>
              <a:t>urgentemente</a:t>
            </a:r>
            <a:r>
              <a:rPr lang="en-US"/>
              <a:t> </a:t>
            </a:r>
            <a:r>
              <a:rPr lang="en-US" err="1"/>
              <a:t>mediante</a:t>
            </a:r>
            <a:r>
              <a:rPr lang="en-US"/>
              <a:t> </a:t>
            </a:r>
            <a:r>
              <a:rPr lang="en-US" err="1"/>
              <a:t>drenaje</a:t>
            </a:r>
            <a:r>
              <a:rPr lang="en-US"/>
              <a:t> </a:t>
            </a:r>
            <a:r>
              <a:rPr lang="en-US" err="1"/>
              <a:t>percutáneo</a:t>
            </a:r>
            <a:r>
              <a:rPr lang="en-US"/>
              <a:t> o </a:t>
            </a:r>
            <a:r>
              <a:rPr lang="en-US" err="1"/>
              <a:t>colocación</a:t>
            </a:r>
            <a:r>
              <a:rPr lang="en-US"/>
              <a:t> de stent ureteral. (</a:t>
            </a:r>
            <a:r>
              <a:rPr lang="en-US" err="1"/>
              <a:t>Evidencia</a:t>
            </a:r>
            <a:r>
              <a:rPr lang="en-US"/>
              <a:t> 1b, GR A).</a:t>
            </a:r>
            <a:endParaRPr lang="es-ES"/>
          </a:p>
          <a:p>
            <a:r>
              <a:rPr lang="en-US"/>
              <a:t>· El </a:t>
            </a:r>
            <a:r>
              <a:rPr lang="en-US" err="1"/>
              <a:t>tratamiento</a:t>
            </a:r>
            <a:r>
              <a:rPr lang="en-US"/>
              <a:t> </a:t>
            </a:r>
            <a:r>
              <a:rPr lang="en-US" err="1"/>
              <a:t>definitivo</a:t>
            </a:r>
            <a:r>
              <a:rPr lang="en-US"/>
              <a:t> del </a:t>
            </a:r>
            <a:r>
              <a:rPr lang="en-US" err="1"/>
              <a:t>cálculo</a:t>
            </a:r>
            <a:r>
              <a:rPr lang="en-US"/>
              <a:t> debe </a:t>
            </a:r>
            <a:r>
              <a:rPr lang="en-US" err="1"/>
              <a:t>retrasarse</a:t>
            </a:r>
            <a:r>
              <a:rPr lang="en-US"/>
              <a:t> hasta que se </a:t>
            </a:r>
            <a:r>
              <a:rPr lang="en-US" err="1"/>
              <a:t>resuelva</a:t>
            </a:r>
            <a:r>
              <a:rPr lang="en-US"/>
              <a:t> la sepsis (</a:t>
            </a:r>
            <a:r>
              <a:rPr lang="en-US" err="1"/>
              <a:t>Evidencia</a:t>
            </a:r>
            <a:r>
              <a:rPr lang="en-US"/>
              <a:t> 1b, GR A).</a:t>
            </a:r>
            <a:endParaRPr lang="es-ES"/>
          </a:p>
          <a:p>
            <a:r>
              <a:rPr lang="en-US"/>
              <a:t>· Tomar </a:t>
            </a:r>
            <a:r>
              <a:rPr lang="en-US" err="1"/>
              <a:t>muestra</a:t>
            </a:r>
            <a:r>
              <a:rPr lang="en-US"/>
              <a:t> de </a:t>
            </a:r>
            <a:r>
              <a:rPr lang="en-US" err="1"/>
              <a:t>orina</a:t>
            </a:r>
            <a:r>
              <a:rPr lang="en-US"/>
              <a:t> para </a:t>
            </a:r>
            <a:r>
              <a:rPr lang="en-US" err="1"/>
              <a:t>cultivo</a:t>
            </a:r>
            <a:r>
              <a:rPr lang="en-US"/>
              <a:t> </a:t>
            </a:r>
            <a:r>
              <a:rPr lang="en-US" err="1"/>
              <a:t>después</a:t>
            </a:r>
            <a:r>
              <a:rPr lang="en-US"/>
              <a:t> de la </a:t>
            </a:r>
            <a:r>
              <a:rPr lang="en-US" err="1"/>
              <a:t>descompresión</a:t>
            </a:r>
            <a:r>
              <a:rPr lang="en-US"/>
              <a:t> (</a:t>
            </a:r>
            <a:r>
              <a:rPr lang="en-US" err="1"/>
              <a:t>Evidencia</a:t>
            </a:r>
            <a:r>
              <a:rPr lang="en-US"/>
              <a:t> 3, GR A).</a:t>
            </a:r>
            <a:endParaRPr lang="en-US">
              <a:cs typeface="Calibri"/>
            </a:endParaRPr>
          </a:p>
          <a:p>
            <a:r>
              <a:rPr lang="en-US"/>
              <a:t>· </a:t>
            </a:r>
            <a:r>
              <a:rPr lang="en-US" err="1"/>
              <a:t>Tras</a:t>
            </a:r>
            <a:r>
              <a:rPr lang="en-US"/>
              <a:t> la </a:t>
            </a:r>
            <a:r>
              <a:rPr lang="en-US" err="1"/>
              <a:t>descompresión</a:t>
            </a:r>
            <a:r>
              <a:rPr lang="en-US"/>
              <a:t> de la </a:t>
            </a:r>
            <a:r>
              <a:rPr lang="en-US" err="1"/>
              <a:t>vía</a:t>
            </a:r>
            <a:r>
              <a:rPr lang="en-US"/>
              <a:t> </a:t>
            </a:r>
            <a:r>
              <a:rPr lang="en-US" err="1"/>
              <a:t>urinaria</a:t>
            </a:r>
            <a:r>
              <a:rPr lang="en-US"/>
              <a:t> </a:t>
            </a:r>
            <a:r>
              <a:rPr lang="en-US" err="1"/>
              <a:t>iniciar</a:t>
            </a:r>
            <a:r>
              <a:rPr lang="en-US"/>
              <a:t> con </a:t>
            </a:r>
            <a:r>
              <a:rPr lang="en-US" err="1"/>
              <a:t>antibióticos</a:t>
            </a:r>
            <a:r>
              <a:rPr lang="en-US"/>
              <a:t> </a:t>
            </a:r>
            <a:r>
              <a:rPr lang="en-US" err="1"/>
              <a:t>inmediatamente</a:t>
            </a:r>
            <a:r>
              <a:rPr lang="en-US"/>
              <a:t> (</a:t>
            </a:r>
            <a:r>
              <a:rPr lang="en-US" err="1"/>
              <a:t>cuidados</a:t>
            </a:r>
            <a:r>
              <a:rPr lang="en-US"/>
              <a:t> </a:t>
            </a:r>
            <a:r>
              <a:rPr lang="en-US" err="1"/>
              <a:t>intensivos</a:t>
            </a:r>
            <a:r>
              <a:rPr lang="en-US"/>
              <a:t> </a:t>
            </a:r>
            <a:r>
              <a:rPr lang="en-US" err="1"/>
              <a:t>si</a:t>
            </a:r>
            <a:r>
              <a:rPr lang="en-US"/>
              <a:t> es </a:t>
            </a:r>
            <a:r>
              <a:rPr lang="en-US" err="1"/>
              <a:t>necesario</a:t>
            </a:r>
            <a:r>
              <a:rPr lang="en-US"/>
              <a:t>)</a:t>
            </a:r>
            <a:endParaRPr lang="en-US">
              <a:cs typeface="Calibri"/>
            </a:endParaRPr>
          </a:p>
          <a:p>
            <a:r>
              <a:rPr lang="en-US"/>
              <a:t>(</a:t>
            </a:r>
            <a:r>
              <a:rPr lang="en-US" err="1"/>
              <a:t>Evidencia</a:t>
            </a:r>
            <a:r>
              <a:rPr lang="en-US"/>
              <a:t> 3).</a:t>
            </a:r>
            <a:endParaRPr lang="en-US">
              <a:cs typeface="Calibri"/>
            </a:endParaRPr>
          </a:p>
          <a:p>
            <a:r>
              <a:rPr lang="en-US"/>
              <a:t>· </a:t>
            </a:r>
            <a:r>
              <a:rPr lang="en-US" err="1"/>
              <a:t>Reevaluar</a:t>
            </a:r>
            <a:r>
              <a:rPr lang="en-US"/>
              <a:t> </a:t>
            </a:r>
            <a:r>
              <a:rPr lang="en-US" err="1"/>
              <a:t>el</a:t>
            </a:r>
            <a:r>
              <a:rPr lang="en-US"/>
              <a:t> </a:t>
            </a:r>
            <a:r>
              <a:rPr lang="en-US" err="1"/>
              <a:t>régimen</a:t>
            </a:r>
            <a:r>
              <a:rPr lang="en-US"/>
              <a:t> </a:t>
            </a:r>
            <a:r>
              <a:rPr lang="en-US" err="1"/>
              <a:t>antibiótico</a:t>
            </a:r>
            <a:r>
              <a:rPr lang="en-US"/>
              <a:t> </a:t>
            </a:r>
            <a:r>
              <a:rPr lang="en-US" err="1"/>
              <a:t>después</a:t>
            </a:r>
            <a:r>
              <a:rPr lang="en-US"/>
              <a:t> de los </a:t>
            </a:r>
            <a:r>
              <a:rPr lang="en-US" err="1"/>
              <a:t>hallazgos</a:t>
            </a:r>
            <a:r>
              <a:rPr lang="en-US"/>
              <a:t> del </a:t>
            </a:r>
            <a:r>
              <a:rPr lang="en-US" err="1"/>
              <a:t>antibiograma</a:t>
            </a:r>
            <a:r>
              <a:rPr lang="en-US"/>
              <a:t> (</a:t>
            </a:r>
            <a:r>
              <a:rPr lang="en-US" err="1"/>
              <a:t>Evidencia</a:t>
            </a:r>
            <a:r>
              <a:rPr lang="en-US"/>
              <a:t> 3).</a:t>
            </a:r>
          </a:p>
        </p:txBody>
      </p:sp>
      <p:sp>
        <p:nvSpPr>
          <p:cNvPr id="4" name="Marcador de número de diapositiva 3"/>
          <p:cNvSpPr>
            <a:spLocks noGrp="1"/>
          </p:cNvSpPr>
          <p:nvPr>
            <p:ph type="sldNum" sz="quarter" idx="5"/>
          </p:nvPr>
        </p:nvSpPr>
        <p:spPr/>
        <p:txBody>
          <a:bodyPr/>
          <a:lstStyle/>
          <a:p>
            <a:fld id="{C88B063D-97FA-4E7A-9A3D-ECB46201A0F9}" type="slidenum">
              <a:rPr lang="es-ES"/>
              <a:t>27</a:t>
            </a:fld>
            <a:endParaRPr lang="es-ES"/>
          </a:p>
        </p:txBody>
      </p:sp>
    </p:spTree>
    <p:extLst>
      <p:ext uri="{BB962C8B-B14F-4D97-AF65-F5344CB8AC3E}">
        <p14:creationId xmlns:p14="http://schemas.microsoft.com/office/powerpoint/2010/main" val="2818100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 Dolor </a:t>
            </a:r>
            <a:r>
              <a:rPr lang="en-US" err="1"/>
              <a:t>resistente</a:t>
            </a:r>
            <a:r>
              <a:rPr lang="en-US"/>
              <a:t> a </a:t>
            </a:r>
            <a:r>
              <a:rPr lang="en-US" err="1"/>
              <a:t>tratamiento</a:t>
            </a:r>
            <a:r>
              <a:rPr lang="en-US"/>
              <a:t> </a:t>
            </a:r>
            <a:r>
              <a:rPr lang="en-US" err="1"/>
              <a:t>médico</a:t>
            </a:r>
            <a:r>
              <a:rPr lang="en-US"/>
              <a:t>.</a:t>
            </a:r>
            <a:endParaRPr lang="es-ES"/>
          </a:p>
          <a:p>
            <a:r>
              <a:rPr lang="en-US"/>
              <a:t> </a:t>
            </a:r>
            <a:r>
              <a:rPr lang="en-US" err="1"/>
              <a:t>Fiebre</a:t>
            </a:r>
            <a:r>
              <a:rPr lang="en-US"/>
              <a:t> mayor de 38.5ºC o </a:t>
            </a:r>
            <a:r>
              <a:rPr lang="en-US" err="1"/>
              <a:t>signos</a:t>
            </a:r>
            <a:r>
              <a:rPr lang="en-US"/>
              <a:t> de sepsis.</a:t>
            </a:r>
            <a:endParaRPr lang="es-ES"/>
          </a:p>
          <a:p>
            <a:r>
              <a:rPr lang="en-US"/>
              <a:t> </a:t>
            </a:r>
            <a:r>
              <a:rPr lang="en-US" err="1"/>
              <a:t>Sospecha</a:t>
            </a:r>
            <a:r>
              <a:rPr lang="en-US"/>
              <a:t> de </a:t>
            </a:r>
            <a:r>
              <a:rPr lang="en-US" err="1"/>
              <a:t>uropatía</a:t>
            </a:r>
            <a:r>
              <a:rPr lang="en-US"/>
              <a:t> obstructive bilateral.</a:t>
            </a:r>
            <a:endParaRPr lang="es-ES"/>
          </a:p>
          <a:p>
            <a:r>
              <a:rPr lang="en-US"/>
              <a:t> </a:t>
            </a:r>
            <a:r>
              <a:rPr lang="en-US" err="1"/>
              <a:t>Insuficiencia</a:t>
            </a:r>
            <a:r>
              <a:rPr lang="en-US"/>
              <a:t> renal. </a:t>
            </a:r>
            <a:r>
              <a:rPr lang="en-US" err="1"/>
              <a:t>Importante</a:t>
            </a:r>
            <a:r>
              <a:rPr lang="en-US"/>
              <a:t> </a:t>
            </a:r>
            <a:r>
              <a:rPr lang="en-US" err="1"/>
              <a:t>en</a:t>
            </a:r>
            <a:r>
              <a:rPr lang="en-US"/>
              <a:t> </a:t>
            </a:r>
            <a:r>
              <a:rPr lang="en-US" err="1"/>
              <a:t>monorrenos</a:t>
            </a:r>
            <a:r>
              <a:rPr lang="en-US"/>
              <a:t>.</a:t>
            </a:r>
            <a:endParaRPr lang="es-ES"/>
          </a:p>
          <a:p>
            <a:r>
              <a:rPr lang="en-US"/>
              <a:t> </a:t>
            </a:r>
            <a:r>
              <a:rPr lang="en-US" err="1"/>
              <a:t>Sospecha</a:t>
            </a:r>
            <a:r>
              <a:rPr lang="en-US"/>
              <a:t> de causa </a:t>
            </a:r>
            <a:r>
              <a:rPr lang="en-US" err="1"/>
              <a:t>vasculorrenal</a:t>
            </a:r>
            <a:r>
              <a:rPr lang="en-US"/>
              <a:t> del dolor lumbar y/o</a:t>
            </a:r>
            <a:endParaRPr lang="es-ES"/>
          </a:p>
          <a:p>
            <a:r>
              <a:rPr lang="en-US" err="1"/>
              <a:t>infarto</a:t>
            </a:r>
            <a:r>
              <a:rPr lang="en-US"/>
              <a:t> renal.</a:t>
            </a:r>
            <a:endParaRPr lang="es-ES"/>
          </a:p>
          <a:p>
            <a:r>
              <a:rPr lang="en-US"/>
              <a:t> </a:t>
            </a:r>
            <a:r>
              <a:rPr lang="en-US" err="1"/>
              <a:t>Colecciones</a:t>
            </a:r>
            <a:r>
              <a:rPr lang="en-US"/>
              <a:t> </a:t>
            </a:r>
            <a:r>
              <a:rPr lang="en-US" err="1"/>
              <a:t>renales</a:t>
            </a:r>
            <a:r>
              <a:rPr lang="en-US"/>
              <a:t> o </a:t>
            </a:r>
            <a:r>
              <a:rPr lang="en-US" err="1"/>
              <a:t>perirrenales</a:t>
            </a:r>
            <a:r>
              <a:rPr lang="en-US"/>
              <a:t>.</a:t>
            </a:r>
            <a:endParaRPr lang="es-ES"/>
          </a:p>
        </p:txBody>
      </p:sp>
      <p:sp>
        <p:nvSpPr>
          <p:cNvPr id="4" name="Marcador de número de diapositiva 3"/>
          <p:cNvSpPr>
            <a:spLocks noGrp="1"/>
          </p:cNvSpPr>
          <p:nvPr>
            <p:ph type="sldNum" sz="quarter" idx="5"/>
          </p:nvPr>
        </p:nvSpPr>
        <p:spPr/>
        <p:txBody>
          <a:bodyPr/>
          <a:lstStyle/>
          <a:p>
            <a:fld id="{C88B063D-97FA-4E7A-9A3D-ECB46201A0F9}" type="slidenum">
              <a:rPr lang="es-ES"/>
              <a:t>28</a:t>
            </a:fld>
            <a:endParaRPr lang="es-ES"/>
          </a:p>
        </p:txBody>
      </p:sp>
    </p:spTree>
    <p:extLst>
      <p:ext uri="{BB962C8B-B14F-4D97-AF65-F5344CB8AC3E}">
        <p14:creationId xmlns:p14="http://schemas.microsoft.com/office/powerpoint/2010/main" val="328968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Se </a:t>
            </a:r>
            <a:r>
              <a:rPr lang="en-US" dirty="0" err="1"/>
              <a:t>valorará</a:t>
            </a:r>
            <a:r>
              <a:rPr lang="en-US" dirty="0"/>
              <a:t> la </a:t>
            </a:r>
            <a:r>
              <a:rPr lang="en-US" dirty="0" err="1"/>
              <a:t>derivación</a:t>
            </a:r>
            <a:r>
              <a:rPr lang="en-US" dirty="0"/>
              <a:t> </a:t>
            </a:r>
            <a:r>
              <a:rPr lang="en-US" dirty="0" err="1"/>
              <a:t>ambulatoria</a:t>
            </a:r>
            <a:r>
              <a:rPr lang="en-US" dirty="0"/>
              <a:t> al </a:t>
            </a:r>
            <a:r>
              <a:rPr lang="en-US" dirty="0" err="1"/>
              <a:t>servicio</a:t>
            </a:r>
            <a:r>
              <a:rPr lang="en-US" dirty="0"/>
              <a:t> de </a:t>
            </a:r>
            <a:r>
              <a:rPr lang="en-US" dirty="0" err="1"/>
              <a:t>urología</a:t>
            </a:r>
            <a:r>
              <a:rPr lang="en-US" dirty="0"/>
              <a:t> </a:t>
            </a:r>
            <a:r>
              <a:rPr lang="en-US" dirty="0" err="1"/>
              <a:t>en</a:t>
            </a:r>
            <a:r>
              <a:rPr lang="en-US" dirty="0"/>
              <a:t> </a:t>
            </a:r>
            <a:r>
              <a:rPr lang="en-US" dirty="0" err="1"/>
              <a:t>aquellos</a:t>
            </a:r>
            <a:r>
              <a:rPr lang="en-US" dirty="0"/>
              <a:t> </a:t>
            </a:r>
            <a:r>
              <a:rPr lang="en-US" dirty="0" err="1"/>
              <a:t>casos</a:t>
            </a:r>
            <a:r>
              <a:rPr lang="en-US" dirty="0"/>
              <a:t> </a:t>
            </a:r>
            <a:r>
              <a:rPr lang="en-US" dirty="0" err="1"/>
              <a:t>en</a:t>
            </a:r>
            <a:r>
              <a:rPr lang="en-US" dirty="0"/>
              <a:t> </a:t>
            </a:r>
            <a:r>
              <a:rPr lang="en-US" dirty="0" err="1"/>
              <a:t>los</a:t>
            </a:r>
            <a:r>
              <a:rPr lang="en-US" dirty="0"/>
              <a:t> que se </a:t>
            </a:r>
            <a:r>
              <a:rPr lang="en-US" dirty="0" err="1"/>
              <a:t>presupone</a:t>
            </a:r>
            <a:r>
              <a:rPr lang="en-US" dirty="0"/>
              <a:t> </a:t>
            </a:r>
            <a:r>
              <a:rPr lang="en-US" dirty="0" err="1"/>
              <a:t>una</a:t>
            </a:r>
            <a:r>
              <a:rPr lang="en-US" dirty="0"/>
              <a:t> </a:t>
            </a:r>
            <a:r>
              <a:rPr lang="en-US" dirty="0" err="1"/>
              <a:t>evolución</a:t>
            </a:r>
            <a:r>
              <a:rPr lang="en-US" dirty="0"/>
              <a:t> </a:t>
            </a:r>
            <a:r>
              <a:rPr lang="en-US" dirty="0" err="1"/>
              <a:t>tórpida</a:t>
            </a:r>
            <a:r>
              <a:rPr lang="en-US" dirty="0"/>
              <a:t> o </a:t>
            </a:r>
            <a:r>
              <a:rPr lang="en-US" dirty="0" err="1"/>
              <a:t>en</a:t>
            </a:r>
            <a:r>
              <a:rPr lang="en-US" dirty="0"/>
              <a:t> </a:t>
            </a:r>
            <a:r>
              <a:rPr lang="en-US" dirty="0" err="1"/>
              <a:t>los</a:t>
            </a:r>
            <a:r>
              <a:rPr lang="en-US" dirty="0"/>
              <a:t> que, </a:t>
            </a:r>
            <a:r>
              <a:rPr lang="en-US" dirty="0" err="1"/>
              <a:t>por</a:t>
            </a:r>
            <a:r>
              <a:rPr lang="en-US" dirty="0"/>
              <a:t> </a:t>
            </a:r>
            <a:r>
              <a:rPr lang="en-US" dirty="0" err="1"/>
              <a:t>el</a:t>
            </a:r>
            <a:r>
              <a:rPr lang="en-US" dirty="0"/>
              <a:t> </a:t>
            </a:r>
            <a:r>
              <a:rPr lang="en-US" dirty="0" err="1"/>
              <a:t>tamaño</a:t>
            </a:r>
            <a:r>
              <a:rPr lang="en-US" dirty="0"/>
              <a:t> de la </a:t>
            </a:r>
            <a:r>
              <a:rPr lang="en-US" dirty="0" err="1"/>
              <a:t>litiasis</a:t>
            </a:r>
            <a:r>
              <a:rPr lang="en-US" dirty="0"/>
              <a:t>, se </a:t>
            </a:r>
            <a:r>
              <a:rPr lang="en-US" dirty="0" err="1"/>
              <a:t>prevea</a:t>
            </a:r>
            <a:r>
              <a:rPr lang="en-US" dirty="0"/>
              <a:t> </a:t>
            </a:r>
            <a:r>
              <a:rPr lang="en-US" dirty="0" err="1"/>
              <a:t>necesidad</a:t>
            </a:r>
            <a:r>
              <a:rPr lang="en-US" dirty="0"/>
              <a:t> de </a:t>
            </a:r>
            <a:r>
              <a:rPr lang="en-US" dirty="0" err="1"/>
              <a:t>tratamiento</a:t>
            </a:r>
            <a:r>
              <a:rPr lang="en-US" dirty="0"/>
              <a:t> </a:t>
            </a:r>
            <a:r>
              <a:rPr lang="en-US" dirty="0" err="1"/>
              <a:t>especializado</a:t>
            </a:r>
            <a:r>
              <a:rPr lang="en-US" dirty="0"/>
              <a:t> (ESWL, </a:t>
            </a:r>
            <a:r>
              <a:rPr lang="en-US" dirty="0" err="1"/>
              <a:t>cirugía</a:t>
            </a:r>
            <a:r>
              <a:rPr lang="en-US" dirty="0"/>
              <a:t>, …).</a:t>
            </a:r>
            <a:endParaRPr lang="es-ES" dirty="0"/>
          </a:p>
          <a:p>
            <a:r>
              <a:rPr lang="en-US" dirty="0"/>
              <a:t>· </a:t>
            </a:r>
            <a:r>
              <a:rPr lang="en-US" dirty="0" err="1"/>
              <a:t>Alteraciones</a:t>
            </a:r>
            <a:r>
              <a:rPr lang="en-US" dirty="0"/>
              <a:t> </a:t>
            </a:r>
            <a:r>
              <a:rPr lang="en-US" dirty="0" err="1"/>
              <a:t>anatómicas</a:t>
            </a:r>
            <a:r>
              <a:rPr lang="en-US" dirty="0"/>
              <a:t> de la </a:t>
            </a:r>
            <a:r>
              <a:rPr lang="en-US" dirty="0" err="1"/>
              <a:t>vía</a:t>
            </a:r>
            <a:r>
              <a:rPr lang="en-US" dirty="0"/>
              <a:t> </a:t>
            </a:r>
            <a:r>
              <a:rPr lang="en-US" dirty="0" err="1"/>
              <a:t>urinaria</a:t>
            </a:r>
            <a:r>
              <a:rPr lang="en-US" dirty="0"/>
              <a:t> o </a:t>
            </a:r>
            <a:r>
              <a:rPr lang="en-US" dirty="0" err="1"/>
              <a:t>analíticas</a:t>
            </a:r>
            <a:r>
              <a:rPr lang="en-US" dirty="0"/>
              <a:t>.</a:t>
            </a:r>
            <a:endParaRPr lang="es-ES" dirty="0"/>
          </a:p>
          <a:p>
            <a:r>
              <a:rPr lang="en-US" dirty="0"/>
              <a:t>· Alta </a:t>
            </a:r>
            <a:r>
              <a:rPr lang="en-US" dirty="0" err="1"/>
              <a:t>sospecha</a:t>
            </a:r>
            <a:r>
              <a:rPr lang="en-US" dirty="0"/>
              <a:t> de </a:t>
            </a:r>
            <a:r>
              <a:rPr lang="en-US" dirty="0" err="1"/>
              <a:t>cólico</a:t>
            </a:r>
            <a:r>
              <a:rPr lang="en-US" dirty="0"/>
              <a:t> renal </a:t>
            </a:r>
            <a:r>
              <a:rPr lang="en-US" dirty="0" err="1"/>
              <a:t>en</a:t>
            </a:r>
            <a:r>
              <a:rPr lang="en-US" dirty="0"/>
              <a:t> </a:t>
            </a:r>
            <a:r>
              <a:rPr lang="en-US" dirty="0" err="1"/>
              <a:t>paciente</a:t>
            </a:r>
            <a:r>
              <a:rPr lang="en-US" dirty="0"/>
              <a:t> con </a:t>
            </a:r>
            <a:r>
              <a:rPr lang="en-US" dirty="0" err="1"/>
              <a:t>litiasis</a:t>
            </a:r>
            <a:r>
              <a:rPr lang="en-US" dirty="0"/>
              <a:t> no </a:t>
            </a:r>
            <a:r>
              <a:rPr lang="en-US" dirty="0" err="1"/>
              <a:t>visualizada</a:t>
            </a:r>
            <a:r>
              <a:rPr lang="en-US" dirty="0"/>
              <a:t> </a:t>
            </a:r>
            <a:r>
              <a:rPr lang="en-US" dirty="0" err="1"/>
              <a:t>en</a:t>
            </a:r>
            <a:r>
              <a:rPr lang="en-US" dirty="0"/>
              <a:t> </a:t>
            </a:r>
            <a:r>
              <a:rPr lang="en-US" dirty="0" err="1"/>
              <a:t>radiografía</a:t>
            </a:r>
            <a:r>
              <a:rPr lang="en-US" dirty="0"/>
              <a:t> simple, se </a:t>
            </a:r>
            <a:r>
              <a:rPr lang="en-US" dirty="0" err="1"/>
              <a:t>derivará</a:t>
            </a:r>
            <a:r>
              <a:rPr lang="en-US" dirty="0"/>
              <a:t> a CCEE de </a:t>
            </a:r>
            <a:r>
              <a:rPr lang="en-US" dirty="0" err="1"/>
              <a:t>Urología</a:t>
            </a:r>
            <a:r>
              <a:rPr lang="en-US" dirty="0"/>
              <a:t> </a:t>
            </a:r>
            <a:r>
              <a:rPr lang="en-US" dirty="0" err="1"/>
              <a:t>según</a:t>
            </a:r>
            <a:r>
              <a:rPr lang="en-US" dirty="0"/>
              <a:t> </a:t>
            </a:r>
            <a:r>
              <a:rPr lang="en-US" dirty="0" err="1"/>
              <a:t>algoritmo</a:t>
            </a:r>
            <a:r>
              <a:rPr lang="en-US" dirty="0"/>
              <a:t> de la </a:t>
            </a:r>
            <a:r>
              <a:rPr lang="en-US" dirty="0" err="1"/>
              <a:t>figura</a:t>
            </a:r>
            <a:r>
              <a:rPr lang="en-US" dirty="0"/>
              <a:t> 1.</a:t>
            </a:r>
            <a:endParaRPr lang="es-ES" dirty="0"/>
          </a:p>
          <a:p>
            <a:r>
              <a:rPr lang="en-US" dirty="0"/>
              <a:t>· </a:t>
            </a:r>
            <a:r>
              <a:rPr lang="en-US" dirty="0" err="1"/>
              <a:t>Paciente</a:t>
            </a:r>
            <a:r>
              <a:rPr lang="en-US" dirty="0"/>
              <a:t> con </a:t>
            </a:r>
            <a:r>
              <a:rPr lang="en-US" dirty="0" err="1"/>
              <a:t>litiasis</a:t>
            </a:r>
            <a:r>
              <a:rPr lang="en-US" dirty="0"/>
              <a:t> </a:t>
            </a:r>
            <a:r>
              <a:rPr lang="en-US" dirty="0" err="1"/>
              <a:t>persistente</a:t>
            </a:r>
            <a:r>
              <a:rPr lang="en-US" dirty="0"/>
              <a:t> </a:t>
            </a:r>
            <a:r>
              <a:rPr lang="en-US" dirty="0" err="1"/>
              <a:t>tras</a:t>
            </a:r>
            <a:r>
              <a:rPr lang="en-US" dirty="0"/>
              <a:t> 4-6 </a:t>
            </a:r>
            <a:r>
              <a:rPr lang="en-US" dirty="0" err="1"/>
              <a:t>semanas</a:t>
            </a:r>
            <a:r>
              <a:rPr lang="en-US" dirty="0"/>
              <a:t> de </a:t>
            </a:r>
            <a:r>
              <a:rPr lang="en-US" dirty="0" err="1"/>
              <a:t>terapia</a:t>
            </a:r>
            <a:r>
              <a:rPr lang="en-US" dirty="0"/>
              <a:t> </a:t>
            </a:r>
            <a:r>
              <a:rPr lang="en-US" dirty="0" err="1"/>
              <a:t>expulsiva</a:t>
            </a:r>
            <a:r>
              <a:rPr lang="en-US" dirty="0"/>
              <a:t>.</a:t>
            </a:r>
            <a:endParaRPr lang="es-ES" dirty="0"/>
          </a:p>
          <a:p>
            <a:r>
              <a:rPr lang="en-US" dirty="0"/>
              <a:t>· </a:t>
            </a:r>
            <a:r>
              <a:rPr lang="en-US" dirty="0" err="1"/>
              <a:t>Paciente</a:t>
            </a:r>
            <a:r>
              <a:rPr lang="en-US" dirty="0"/>
              <a:t> con </a:t>
            </a:r>
            <a:r>
              <a:rPr lang="en-US" dirty="0" err="1"/>
              <a:t>litiasis</a:t>
            </a:r>
            <a:r>
              <a:rPr lang="en-US" dirty="0"/>
              <a:t> ureteral &gt; 10 mm.</a:t>
            </a:r>
            <a:endParaRPr lang="es-ES" dirty="0"/>
          </a:p>
          <a:p>
            <a:r>
              <a:rPr lang="en-US" dirty="0"/>
              <a:t>· </a:t>
            </a:r>
            <a:r>
              <a:rPr lang="en-US" dirty="0" err="1"/>
              <a:t>Paciente</a:t>
            </a:r>
            <a:r>
              <a:rPr lang="en-US" dirty="0"/>
              <a:t> con </a:t>
            </a:r>
            <a:r>
              <a:rPr lang="en-US" dirty="0" err="1"/>
              <a:t>litiasis</a:t>
            </a:r>
            <a:r>
              <a:rPr lang="en-US" dirty="0"/>
              <a:t> renal </a:t>
            </a:r>
            <a:r>
              <a:rPr lang="en-US" dirty="0" err="1"/>
              <a:t>sintomática</a:t>
            </a:r>
            <a:r>
              <a:rPr lang="en-US" dirty="0"/>
              <a:t> &gt; 20 mm (hematuria, dolor lumbar </a:t>
            </a:r>
            <a:r>
              <a:rPr lang="en-US" dirty="0" err="1"/>
              <a:t>tipo</a:t>
            </a:r>
            <a:r>
              <a:rPr lang="en-US" dirty="0"/>
              <a:t> </a:t>
            </a:r>
            <a:r>
              <a:rPr lang="en-US" dirty="0" err="1"/>
              <a:t>cólico</a:t>
            </a:r>
            <a:r>
              <a:rPr lang="en-US" dirty="0"/>
              <a:t>, ITUs de </a:t>
            </a:r>
            <a:r>
              <a:rPr lang="en-US" dirty="0" err="1"/>
              <a:t>repetición</a:t>
            </a:r>
            <a:r>
              <a:rPr lang="en-US" dirty="0"/>
              <a:t>).</a:t>
            </a:r>
            <a:endParaRPr lang="es-ES" dirty="0"/>
          </a:p>
          <a:p>
            <a:r>
              <a:rPr lang="en-US" dirty="0"/>
              <a:t>· </a:t>
            </a:r>
            <a:r>
              <a:rPr lang="en-US" dirty="0" err="1"/>
              <a:t>Paciente</a:t>
            </a:r>
            <a:r>
              <a:rPr lang="en-US" dirty="0"/>
              <a:t> con </a:t>
            </a:r>
            <a:r>
              <a:rPr lang="en-US" dirty="0" err="1"/>
              <a:t>cólicos</a:t>
            </a:r>
            <a:r>
              <a:rPr lang="en-US" dirty="0"/>
              <a:t> </a:t>
            </a:r>
            <a:r>
              <a:rPr lang="en-US" dirty="0" err="1"/>
              <a:t>renales</a:t>
            </a:r>
            <a:r>
              <a:rPr lang="en-US" dirty="0"/>
              <a:t> de </a:t>
            </a:r>
            <a:r>
              <a:rPr lang="en-US" dirty="0" err="1"/>
              <a:t>repetición</a:t>
            </a:r>
            <a:r>
              <a:rPr lang="en-US" dirty="0"/>
              <a:t>.</a:t>
            </a:r>
          </a:p>
          <a:p>
            <a:endParaRPr lang="en-US" dirty="0"/>
          </a:p>
          <a:p>
            <a:r>
              <a:rPr lang="en-US" dirty="0"/>
              <a:t>ALTA DEL PACIENTE DE URGENCIAS</a:t>
            </a:r>
          </a:p>
          <a:p>
            <a:r>
              <a:rPr lang="en-US" dirty="0"/>
              <a:t>Si </a:t>
            </a:r>
            <a:r>
              <a:rPr lang="en-US" dirty="0" err="1"/>
              <a:t>el</a:t>
            </a:r>
            <a:r>
              <a:rPr lang="en-US" dirty="0"/>
              <a:t> </a:t>
            </a:r>
            <a:r>
              <a:rPr lang="en-US" dirty="0" err="1"/>
              <a:t>paciente</a:t>
            </a:r>
            <a:r>
              <a:rPr lang="en-US" dirty="0"/>
              <a:t> </a:t>
            </a:r>
            <a:r>
              <a:rPr lang="en-US" dirty="0" err="1"/>
              <a:t>cumple</a:t>
            </a:r>
            <a:r>
              <a:rPr lang="en-US" dirty="0"/>
              <a:t> </a:t>
            </a:r>
            <a:r>
              <a:rPr lang="en-US" dirty="0" err="1"/>
              <a:t>criterios</a:t>
            </a:r>
            <a:r>
              <a:rPr lang="en-US" dirty="0"/>
              <a:t> para </a:t>
            </a:r>
            <a:r>
              <a:rPr lang="en-US" dirty="0" err="1"/>
              <a:t>revisión</a:t>
            </a:r>
            <a:r>
              <a:rPr lang="en-US" dirty="0"/>
              <a:t> </a:t>
            </a:r>
            <a:r>
              <a:rPr lang="en-US" dirty="0" err="1"/>
              <a:t>en</a:t>
            </a:r>
            <a:r>
              <a:rPr lang="en-US" dirty="0"/>
              <a:t> </a:t>
            </a:r>
            <a:r>
              <a:rPr lang="en-US" dirty="0" err="1"/>
              <a:t>consultas</a:t>
            </a:r>
            <a:r>
              <a:rPr lang="en-US" dirty="0"/>
              <a:t> </a:t>
            </a:r>
            <a:r>
              <a:rPr lang="en-US" dirty="0" err="1"/>
              <a:t>externas</a:t>
            </a:r>
            <a:r>
              <a:rPr lang="en-US" dirty="0"/>
              <a:t> y </a:t>
            </a:r>
            <a:r>
              <a:rPr lang="en-US" dirty="0" err="1"/>
              <a:t>durante</a:t>
            </a:r>
            <a:r>
              <a:rPr lang="en-US" dirty="0"/>
              <a:t> </a:t>
            </a:r>
            <a:r>
              <a:rPr lang="en-US" dirty="0" err="1"/>
              <a:t>su</a:t>
            </a:r>
            <a:r>
              <a:rPr lang="en-US" dirty="0"/>
              <a:t> estancia </a:t>
            </a:r>
            <a:r>
              <a:rPr lang="en-US" dirty="0" err="1"/>
              <a:t>en</a:t>
            </a:r>
            <a:r>
              <a:rPr lang="en-US" dirty="0"/>
              <a:t> </a:t>
            </a:r>
            <a:r>
              <a:rPr lang="en-US" dirty="0" err="1"/>
              <a:t>urgencias</a:t>
            </a:r>
            <a:r>
              <a:rPr lang="en-US" dirty="0"/>
              <a:t> no se le ha </a:t>
            </a:r>
            <a:r>
              <a:rPr lang="en-US" dirty="0" err="1"/>
              <a:t>realizado</a:t>
            </a:r>
            <a:r>
              <a:rPr lang="en-US" dirty="0"/>
              <a:t> </a:t>
            </a:r>
            <a:r>
              <a:rPr lang="en-US" dirty="0" err="1"/>
              <a:t>una</a:t>
            </a:r>
            <a:r>
              <a:rPr lang="en-US" dirty="0"/>
              <a:t> ECO de</a:t>
            </a:r>
          </a:p>
          <a:p>
            <a:r>
              <a:rPr lang="en-US" dirty="0" err="1"/>
              <a:t>aparato</a:t>
            </a:r>
            <a:r>
              <a:rPr lang="en-US" dirty="0"/>
              <a:t> </a:t>
            </a:r>
            <a:r>
              <a:rPr lang="en-US" dirty="0" err="1"/>
              <a:t>urinario</a:t>
            </a:r>
            <a:r>
              <a:rPr lang="en-US" dirty="0"/>
              <a:t>, se </a:t>
            </a:r>
            <a:r>
              <a:rPr lang="en-US" dirty="0" err="1"/>
              <a:t>derivará</a:t>
            </a:r>
            <a:r>
              <a:rPr lang="en-US" dirty="0"/>
              <a:t> con volante para ECO </a:t>
            </a:r>
            <a:r>
              <a:rPr lang="en-US" dirty="0" err="1"/>
              <a:t>en</a:t>
            </a:r>
            <a:r>
              <a:rPr lang="en-US" dirty="0"/>
              <a:t> un </a:t>
            </a:r>
            <a:r>
              <a:rPr lang="en-US" dirty="0" err="1"/>
              <a:t>plazo</a:t>
            </a:r>
            <a:r>
              <a:rPr lang="en-US" dirty="0"/>
              <a:t> de 3 </a:t>
            </a:r>
            <a:r>
              <a:rPr lang="en-US" dirty="0" err="1"/>
              <a:t>semanas</a:t>
            </a:r>
            <a:r>
              <a:rPr lang="en-US" dirty="0"/>
              <a:t>.</a:t>
            </a:r>
          </a:p>
          <a:p>
            <a:endParaRPr lang="en-US" dirty="0">
              <a:cs typeface="Calibri"/>
            </a:endParaRPr>
          </a:p>
        </p:txBody>
      </p:sp>
      <p:sp>
        <p:nvSpPr>
          <p:cNvPr id="4" name="Marcador de número de diapositiva 3"/>
          <p:cNvSpPr>
            <a:spLocks noGrp="1"/>
          </p:cNvSpPr>
          <p:nvPr>
            <p:ph type="sldNum" sz="quarter" idx="5"/>
          </p:nvPr>
        </p:nvSpPr>
        <p:spPr/>
        <p:txBody>
          <a:bodyPr/>
          <a:lstStyle/>
          <a:p>
            <a:fld id="{C88B063D-97FA-4E7A-9A3D-ECB46201A0F9}" type="slidenum">
              <a:rPr lang="es-ES"/>
              <a:t>29</a:t>
            </a:fld>
            <a:endParaRPr lang="es-ES"/>
          </a:p>
        </p:txBody>
      </p:sp>
    </p:spTree>
    <p:extLst>
      <p:ext uri="{BB962C8B-B14F-4D97-AF65-F5344CB8AC3E}">
        <p14:creationId xmlns:p14="http://schemas.microsoft.com/office/powerpoint/2010/main" val="216472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1. Causas </a:t>
            </a:r>
            <a:r>
              <a:rPr lang="en-US" err="1"/>
              <a:t>intrínsecas</a:t>
            </a:r>
            <a:r>
              <a:rPr lang="en-US"/>
              <a:t>:</a:t>
            </a:r>
            <a:endParaRPr lang="es-ES"/>
          </a:p>
          <a:p>
            <a:r>
              <a:rPr lang="en-US"/>
              <a:t>• </a:t>
            </a:r>
            <a:r>
              <a:rPr lang="en-US" err="1"/>
              <a:t>Intraluminales</a:t>
            </a:r>
            <a:r>
              <a:rPr lang="en-US"/>
              <a:t>:</a:t>
            </a:r>
            <a:endParaRPr lang="es-ES"/>
          </a:p>
          <a:p>
            <a:r>
              <a:rPr lang="en-US"/>
              <a:t>– </a:t>
            </a:r>
            <a:r>
              <a:rPr lang="en-US" err="1"/>
              <a:t>litiasis</a:t>
            </a:r>
            <a:r>
              <a:rPr lang="en-US"/>
              <a:t> (la </a:t>
            </a:r>
            <a:r>
              <a:rPr lang="en-US" err="1"/>
              <a:t>más</a:t>
            </a:r>
            <a:r>
              <a:rPr lang="en-US"/>
              <a:t> </a:t>
            </a:r>
            <a:r>
              <a:rPr lang="en-US" err="1"/>
              <a:t>frecuente</a:t>
            </a:r>
            <a:r>
              <a:rPr lang="en-US"/>
              <a:t>): sales de calcio (</a:t>
            </a:r>
            <a:r>
              <a:rPr lang="en-US" err="1"/>
              <a:t>oxalato</a:t>
            </a:r>
            <a:r>
              <a:rPr lang="en-US"/>
              <a:t> </a:t>
            </a:r>
            <a:r>
              <a:rPr lang="en-US" err="1"/>
              <a:t>cálcico</a:t>
            </a:r>
            <a:r>
              <a:rPr lang="en-US"/>
              <a:t>,</a:t>
            </a:r>
            <a:endParaRPr lang="es-ES"/>
          </a:p>
          <a:p>
            <a:r>
              <a:rPr lang="en-US" err="1"/>
              <a:t>fosfato</a:t>
            </a:r>
            <a:r>
              <a:rPr lang="en-US"/>
              <a:t> </a:t>
            </a:r>
            <a:r>
              <a:rPr lang="en-US" err="1"/>
              <a:t>cálcico</a:t>
            </a:r>
            <a:r>
              <a:rPr lang="en-US"/>
              <a:t>), </a:t>
            </a:r>
            <a:r>
              <a:rPr lang="en-US" err="1"/>
              <a:t>ácido</a:t>
            </a:r>
            <a:endParaRPr lang="es-ES" err="1"/>
          </a:p>
          <a:p>
            <a:r>
              <a:rPr lang="en-US"/>
              <a:t>– </a:t>
            </a:r>
            <a:r>
              <a:rPr lang="en-US" err="1"/>
              <a:t>úrico</a:t>
            </a:r>
            <a:r>
              <a:rPr lang="en-US"/>
              <a:t>, </a:t>
            </a:r>
            <a:r>
              <a:rPr lang="en-US" err="1"/>
              <a:t>estruvita</a:t>
            </a:r>
            <a:r>
              <a:rPr lang="en-US"/>
              <a:t>, </a:t>
            </a:r>
            <a:r>
              <a:rPr lang="en-US" err="1"/>
              <a:t>cistina</a:t>
            </a:r>
            <a:r>
              <a:rPr lang="en-US"/>
              <a:t>...</a:t>
            </a:r>
            <a:endParaRPr lang="es-ES"/>
          </a:p>
          <a:p>
            <a:r>
              <a:rPr lang="en-US"/>
              <a:t>– </a:t>
            </a:r>
            <a:r>
              <a:rPr lang="en-US" err="1"/>
              <a:t>Coágulos</a:t>
            </a:r>
            <a:r>
              <a:rPr lang="en-US"/>
              <a:t> o pus</a:t>
            </a:r>
            <a:endParaRPr lang="es-ES"/>
          </a:p>
          <a:p>
            <a:r>
              <a:rPr lang="en-US"/>
              <a:t>– </a:t>
            </a:r>
            <a:r>
              <a:rPr lang="en-US" err="1"/>
              <a:t>Tumores</a:t>
            </a:r>
            <a:r>
              <a:rPr lang="en-US"/>
              <a:t> de </a:t>
            </a:r>
            <a:r>
              <a:rPr lang="en-US" err="1"/>
              <a:t>urotelio</a:t>
            </a:r>
            <a:endParaRPr lang="es-ES" err="1"/>
          </a:p>
          <a:p>
            <a:r>
              <a:rPr lang="en-US"/>
              <a:t>• </a:t>
            </a:r>
            <a:r>
              <a:rPr lang="en-US" err="1"/>
              <a:t>Intramurales</a:t>
            </a:r>
            <a:r>
              <a:rPr lang="en-US"/>
              <a:t>:</a:t>
            </a:r>
            <a:endParaRPr lang="es-ES"/>
          </a:p>
          <a:p>
            <a:r>
              <a:rPr lang="en-US"/>
              <a:t>– </a:t>
            </a:r>
            <a:r>
              <a:rPr lang="en-US" err="1"/>
              <a:t>Estenosis</a:t>
            </a:r>
            <a:r>
              <a:rPr lang="en-US"/>
              <a:t> </a:t>
            </a:r>
            <a:r>
              <a:rPr lang="en-US" err="1"/>
              <a:t>pieloureterales</a:t>
            </a:r>
            <a:r>
              <a:rPr lang="en-US"/>
              <a:t> o </a:t>
            </a:r>
            <a:r>
              <a:rPr lang="en-US" err="1"/>
              <a:t>ureterales</a:t>
            </a:r>
            <a:r>
              <a:rPr lang="en-US"/>
              <a:t> (</a:t>
            </a:r>
            <a:r>
              <a:rPr lang="en-US" err="1"/>
              <a:t>anatómicas</a:t>
            </a:r>
            <a:r>
              <a:rPr lang="en-US"/>
              <a:t>,</a:t>
            </a:r>
            <a:endParaRPr lang="es-ES"/>
          </a:p>
          <a:p>
            <a:r>
              <a:rPr lang="en-US" err="1"/>
              <a:t>tuberculosa</a:t>
            </a:r>
            <a:r>
              <a:rPr lang="en-US"/>
              <a:t>, </a:t>
            </a:r>
            <a:r>
              <a:rPr lang="en-US" err="1"/>
              <a:t>radioterapia</a:t>
            </a:r>
            <a:r>
              <a:rPr lang="en-US"/>
              <a:t>, </a:t>
            </a:r>
            <a:r>
              <a:rPr lang="en-US" err="1"/>
              <a:t>cirugía</a:t>
            </a:r>
            <a:r>
              <a:rPr lang="en-US"/>
              <a:t> retroperitoneal...)</a:t>
            </a:r>
            <a:endParaRPr lang="es-ES"/>
          </a:p>
          <a:p>
            <a:r>
              <a:rPr lang="en-US"/>
              <a:t>– </a:t>
            </a:r>
            <a:r>
              <a:rPr lang="en-US" err="1"/>
              <a:t>Tumores</a:t>
            </a:r>
            <a:r>
              <a:rPr lang="en-US"/>
              <a:t> de pelvis renal o uréter1,2</a:t>
            </a:r>
          </a:p>
          <a:p>
            <a:endParaRPr lang="en-US"/>
          </a:p>
          <a:p>
            <a:r>
              <a:rPr lang="en-US"/>
              <a:t>2. Causas </a:t>
            </a:r>
            <a:r>
              <a:rPr lang="en-US" err="1"/>
              <a:t>extrínsecas</a:t>
            </a:r>
            <a:r>
              <a:rPr lang="en-US"/>
              <a:t> (</a:t>
            </a:r>
            <a:r>
              <a:rPr lang="en-US" err="1"/>
              <a:t>por</a:t>
            </a:r>
            <a:r>
              <a:rPr lang="en-US"/>
              <a:t> </a:t>
            </a:r>
            <a:r>
              <a:rPr lang="en-US" err="1"/>
              <a:t>compresión</a:t>
            </a:r>
            <a:r>
              <a:rPr lang="en-US"/>
              <a:t>):</a:t>
            </a:r>
            <a:endParaRPr lang="en-US">
              <a:cs typeface="Calibri"/>
            </a:endParaRPr>
          </a:p>
          <a:p>
            <a:r>
              <a:rPr lang="en-US"/>
              <a:t>• </a:t>
            </a:r>
            <a:r>
              <a:rPr lang="en-US" err="1"/>
              <a:t>Lesiones</a:t>
            </a:r>
            <a:r>
              <a:rPr lang="en-US"/>
              <a:t> </a:t>
            </a:r>
            <a:r>
              <a:rPr lang="en-US" err="1"/>
              <a:t>vasculares</a:t>
            </a:r>
            <a:r>
              <a:rPr lang="en-US"/>
              <a:t> (</a:t>
            </a:r>
            <a:r>
              <a:rPr lang="en-US" err="1"/>
              <a:t>aneurisma</a:t>
            </a:r>
            <a:r>
              <a:rPr lang="en-US"/>
              <a:t> de aorta o </a:t>
            </a:r>
            <a:r>
              <a:rPr lang="en-US" err="1"/>
              <a:t>vasos</a:t>
            </a:r>
            <a:r>
              <a:rPr lang="en-US"/>
              <a:t> </a:t>
            </a:r>
            <a:r>
              <a:rPr lang="en-US" err="1"/>
              <a:t>ilíacos</a:t>
            </a:r>
            <a:r>
              <a:rPr lang="en-US"/>
              <a:t>, </a:t>
            </a:r>
            <a:r>
              <a:rPr lang="en-US" err="1"/>
              <a:t>vasos</a:t>
            </a:r>
            <a:endParaRPr lang="en-US" err="1">
              <a:cs typeface="Calibri"/>
            </a:endParaRPr>
          </a:p>
          <a:p>
            <a:r>
              <a:rPr lang="en-US" err="1"/>
              <a:t>aberrantes</a:t>
            </a:r>
            <a:r>
              <a:rPr lang="en-US"/>
              <a:t>, </a:t>
            </a:r>
            <a:r>
              <a:rPr lang="en-US" err="1"/>
              <a:t>uréter</a:t>
            </a:r>
            <a:r>
              <a:rPr lang="en-US"/>
              <a:t> </a:t>
            </a:r>
            <a:r>
              <a:rPr lang="en-US" err="1"/>
              <a:t>retrocavo</a:t>
            </a:r>
            <a:r>
              <a:rPr lang="en-US"/>
              <a:t>...)</a:t>
            </a:r>
            <a:endParaRPr lang="en-US">
              <a:cs typeface="Calibri"/>
            </a:endParaRPr>
          </a:p>
          <a:p>
            <a:r>
              <a:rPr lang="en-US"/>
              <a:t>• </a:t>
            </a:r>
            <a:r>
              <a:rPr lang="en-US" err="1"/>
              <a:t>Ginecológicas</a:t>
            </a:r>
            <a:r>
              <a:rPr lang="en-US"/>
              <a:t>: </a:t>
            </a:r>
            <a:r>
              <a:rPr lang="en-US" err="1"/>
              <a:t>embarazo</a:t>
            </a:r>
            <a:r>
              <a:rPr lang="en-US"/>
              <a:t>, endometriosis, </a:t>
            </a:r>
            <a:r>
              <a:rPr lang="en-US" err="1"/>
              <a:t>quistes</a:t>
            </a:r>
            <a:endParaRPr lang="en-US" err="1">
              <a:cs typeface="Calibri"/>
            </a:endParaRPr>
          </a:p>
          <a:p>
            <a:r>
              <a:rPr lang="en-US"/>
              <a:t>• </a:t>
            </a:r>
            <a:r>
              <a:rPr lang="en-US" err="1"/>
              <a:t>Tumores</a:t>
            </a:r>
            <a:r>
              <a:rPr lang="en-US"/>
              <a:t> </a:t>
            </a:r>
            <a:r>
              <a:rPr lang="en-US" err="1"/>
              <a:t>malignos</a:t>
            </a:r>
            <a:r>
              <a:rPr lang="en-US"/>
              <a:t> </a:t>
            </a:r>
            <a:r>
              <a:rPr lang="en-US" err="1"/>
              <a:t>vesicales</a:t>
            </a:r>
            <a:r>
              <a:rPr lang="en-US"/>
              <a:t> o </a:t>
            </a:r>
            <a:r>
              <a:rPr lang="en-US" err="1"/>
              <a:t>prostáticos</a:t>
            </a:r>
            <a:endParaRPr lang="en-US" err="1">
              <a:cs typeface="Calibri"/>
            </a:endParaRPr>
          </a:p>
          <a:p>
            <a:r>
              <a:rPr lang="en-US"/>
              <a:t>• </a:t>
            </a:r>
            <a:r>
              <a:rPr lang="en-US" err="1"/>
              <a:t>Gastrointestinales</a:t>
            </a:r>
            <a:r>
              <a:rPr lang="en-US"/>
              <a:t>: </a:t>
            </a:r>
            <a:r>
              <a:rPr lang="en-US" err="1"/>
              <a:t>apendicitis</a:t>
            </a:r>
            <a:r>
              <a:rPr lang="en-US"/>
              <a:t>, diverticulitis, E. Crohn...</a:t>
            </a:r>
            <a:endParaRPr lang="en-US">
              <a:cs typeface="Calibri"/>
            </a:endParaRPr>
          </a:p>
          <a:p>
            <a:r>
              <a:rPr lang="en-US"/>
              <a:t>• </a:t>
            </a:r>
            <a:r>
              <a:rPr lang="en-US" err="1"/>
              <a:t>Procesos</a:t>
            </a:r>
            <a:r>
              <a:rPr lang="en-US"/>
              <a:t> </a:t>
            </a:r>
            <a:r>
              <a:rPr lang="en-US" err="1"/>
              <a:t>retroperitoneales</a:t>
            </a:r>
            <a:r>
              <a:rPr lang="en-US"/>
              <a:t>: fibrosis retroperitoneal </a:t>
            </a:r>
            <a:r>
              <a:rPr lang="en-US" err="1"/>
              <a:t>benigna</a:t>
            </a:r>
            <a:r>
              <a:rPr lang="en-US"/>
              <a:t>,</a:t>
            </a:r>
            <a:endParaRPr lang="en-US">
              <a:cs typeface="Calibri"/>
            </a:endParaRPr>
          </a:p>
          <a:p>
            <a:r>
              <a:rPr lang="en-US"/>
              <a:t>hematomas, </a:t>
            </a:r>
            <a:r>
              <a:rPr lang="en-US" err="1"/>
              <a:t>tumores</a:t>
            </a:r>
            <a:r>
              <a:rPr lang="en-US"/>
              <a:t> (</a:t>
            </a:r>
            <a:r>
              <a:rPr lang="en-US" err="1"/>
              <a:t>linfomas</a:t>
            </a:r>
            <a:r>
              <a:rPr lang="en-US"/>
              <a:t>, </a:t>
            </a:r>
            <a:r>
              <a:rPr lang="en-US" err="1"/>
              <a:t>metástasis</a:t>
            </a:r>
            <a:r>
              <a:rPr lang="en-US"/>
              <a:t>, </a:t>
            </a:r>
            <a:r>
              <a:rPr lang="en-US" err="1"/>
              <a:t>tumores</a:t>
            </a:r>
            <a:endParaRPr lang="en-US" err="1">
              <a:cs typeface="Calibri"/>
            </a:endParaRPr>
          </a:p>
          <a:p>
            <a:r>
              <a:rPr lang="en-US" err="1"/>
              <a:t>ginecológicos</a:t>
            </a:r>
            <a:r>
              <a:rPr lang="en-US"/>
              <a:t>, colon, </a:t>
            </a:r>
            <a:r>
              <a:rPr lang="en-US" err="1"/>
              <a:t>próstata</a:t>
            </a:r>
            <a:r>
              <a:rPr lang="en-US"/>
              <a:t>...)1,2</a:t>
            </a:r>
            <a:endParaRPr lang="en-US">
              <a:cs typeface="Calibri"/>
            </a:endParaRPr>
          </a:p>
        </p:txBody>
      </p:sp>
      <p:sp>
        <p:nvSpPr>
          <p:cNvPr id="4" name="Marcador de número de diapositiva 3"/>
          <p:cNvSpPr>
            <a:spLocks noGrp="1"/>
          </p:cNvSpPr>
          <p:nvPr>
            <p:ph type="sldNum" sz="quarter" idx="5"/>
          </p:nvPr>
        </p:nvSpPr>
        <p:spPr/>
        <p:txBody>
          <a:bodyPr/>
          <a:lstStyle/>
          <a:p>
            <a:fld id="{C88B063D-97FA-4E7A-9A3D-ECB46201A0F9}" type="slidenum">
              <a:rPr lang="es-ES"/>
              <a:t>13</a:t>
            </a:fld>
            <a:endParaRPr lang="es-ES"/>
          </a:p>
        </p:txBody>
      </p:sp>
    </p:spTree>
    <p:extLst>
      <p:ext uri="{BB962C8B-B14F-4D97-AF65-F5344CB8AC3E}">
        <p14:creationId xmlns:p14="http://schemas.microsoft.com/office/powerpoint/2010/main" val="280595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 Dolor: se </a:t>
            </a:r>
            <a:r>
              <a:rPr lang="en-US" err="1"/>
              <a:t>trata</a:t>
            </a:r>
            <a:r>
              <a:rPr lang="en-US"/>
              <a:t> de un dolor de </a:t>
            </a:r>
            <a:r>
              <a:rPr lang="en-US" err="1"/>
              <a:t>inicio</a:t>
            </a:r>
            <a:r>
              <a:rPr lang="en-US"/>
              <a:t> </a:t>
            </a:r>
            <a:r>
              <a:rPr lang="en-US" err="1"/>
              <a:t>brusco</a:t>
            </a:r>
            <a:r>
              <a:rPr lang="en-US"/>
              <a:t> </a:t>
            </a:r>
            <a:r>
              <a:rPr lang="en-US" err="1"/>
              <a:t>tipo</a:t>
            </a:r>
            <a:r>
              <a:rPr lang="en-US"/>
              <a:t> </a:t>
            </a:r>
            <a:r>
              <a:rPr lang="en-US" err="1"/>
              <a:t>cólico</a:t>
            </a:r>
            <a:r>
              <a:rPr lang="en-US"/>
              <a:t> y de </a:t>
            </a:r>
            <a:r>
              <a:rPr lang="en-US" err="1"/>
              <a:t>duración</a:t>
            </a:r>
            <a:r>
              <a:rPr lang="en-US"/>
              <a:t> variable. La </a:t>
            </a:r>
            <a:r>
              <a:rPr lang="en-US" err="1"/>
              <a:t>intensidad</a:t>
            </a:r>
            <a:r>
              <a:rPr lang="en-US"/>
              <a:t> del dolor </a:t>
            </a:r>
            <a:r>
              <a:rPr lang="en-US" err="1"/>
              <a:t>también</a:t>
            </a:r>
            <a:r>
              <a:rPr lang="en-US"/>
              <a:t> es variable, </a:t>
            </a:r>
            <a:r>
              <a:rPr lang="en-US" err="1"/>
              <a:t>pero</a:t>
            </a:r>
            <a:r>
              <a:rPr lang="en-US"/>
              <a:t> </a:t>
            </a:r>
            <a:r>
              <a:rPr lang="en-US" err="1"/>
              <a:t>en</a:t>
            </a:r>
            <a:r>
              <a:rPr lang="en-US"/>
              <a:t> general se </a:t>
            </a:r>
            <a:r>
              <a:rPr lang="en-US" err="1"/>
              <a:t>trata</a:t>
            </a:r>
            <a:r>
              <a:rPr lang="en-US"/>
              <a:t> de un dolor </a:t>
            </a:r>
            <a:r>
              <a:rPr lang="en-US" err="1"/>
              <a:t>muy</a:t>
            </a:r>
            <a:r>
              <a:rPr lang="en-US"/>
              <a:t> </a:t>
            </a:r>
            <a:r>
              <a:rPr lang="en-US" err="1"/>
              <a:t>intenso</a:t>
            </a:r>
            <a:r>
              <a:rPr lang="en-US"/>
              <a:t>. La </a:t>
            </a:r>
            <a:r>
              <a:rPr lang="en-US" err="1"/>
              <a:t>localización</a:t>
            </a:r>
            <a:r>
              <a:rPr lang="en-US"/>
              <a:t> es lumbar con </a:t>
            </a:r>
            <a:r>
              <a:rPr lang="en-US" err="1"/>
              <a:t>máxima</a:t>
            </a:r>
            <a:r>
              <a:rPr lang="en-US"/>
              <a:t> </a:t>
            </a:r>
            <a:r>
              <a:rPr lang="en-US" err="1"/>
              <a:t>intensidad</a:t>
            </a:r>
            <a:r>
              <a:rPr lang="en-US"/>
              <a:t> </a:t>
            </a:r>
            <a:r>
              <a:rPr lang="en-US" err="1"/>
              <a:t>en</a:t>
            </a:r>
            <a:r>
              <a:rPr lang="en-US"/>
              <a:t> </a:t>
            </a:r>
            <a:r>
              <a:rPr lang="en-US" err="1"/>
              <a:t>el</a:t>
            </a:r>
            <a:r>
              <a:rPr lang="en-US"/>
              <a:t> </a:t>
            </a:r>
            <a:r>
              <a:rPr lang="en-US" err="1"/>
              <a:t>ángulo</a:t>
            </a:r>
            <a:r>
              <a:rPr lang="en-US"/>
              <a:t> costovertebral y </a:t>
            </a:r>
            <a:r>
              <a:rPr lang="en-US" err="1"/>
              <a:t>puede</a:t>
            </a:r>
            <a:r>
              <a:rPr lang="en-US"/>
              <a:t> </a:t>
            </a:r>
            <a:r>
              <a:rPr lang="en-US" err="1"/>
              <a:t>irradiarse</a:t>
            </a:r>
            <a:r>
              <a:rPr lang="en-US"/>
              <a:t> de forma </a:t>
            </a:r>
            <a:r>
              <a:rPr lang="en-US" err="1"/>
              <a:t>característica</a:t>
            </a:r>
            <a:r>
              <a:rPr lang="en-US"/>
              <a:t>  </a:t>
            </a:r>
            <a:r>
              <a:rPr lang="en-US" err="1"/>
              <a:t>iguiendo</a:t>
            </a:r>
            <a:r>
              <a:rPr lang="en-US"/>
              <a:t> </a:t>
            </a:r>
            <a:r>
              <a:rPr lang="en-US" err="1"/>
              <a:t>el</a:t>
            </a:r>
            <a:r>
              <a:rPr lang="en-US"/>
              <a:t> </a:t>
            </a:r>
            <a:r>
              <a:rPr lang="en-US" err="1"/>
              <a:t>trayecto</a:t>
            </a:r>
            <a:r>
              <a:rPr lang="en-US"/>
              <a:t> ureteral y </a:t>
            </a:r>
            <a:r>
              <a:rPr lang="en-US" err="1"/>
              <a:t>hacia</a:t>
            </a:r>
            <a:r>
              <a:rPr lang="en-US"/>
              <a:t> </a:t>
            </a:r>
            <a:r>
              <a:rPr lang="en-US" err="1"/>
              <a:t>genitales</a:t>
            </a:r>
            <a:r>
              <a:rPr lang="en-US"/>
              <a:t> </a:t>
            </a:r>
            <a:r>
              <a:rPr lang="en-US" err="1"/>
              <a:t>externos</a:t>
            </a:r>
            <a:r>
              <a:rPr lang="en-US"/>
              <a:t>. </a:t>
            </a:r>
            <a:r>
              <a:rPr lang="en-US" err="1"/>
              <a:t>Además</a:t>
            </a:r>
            <a:r>
              <a:rPr lang="en-US"/>
              <a:t>, </a:t>
            </a:r>
            <a:r>
              <a:rPr lang="en-US" err="1"/>
              <a:t>este</a:t>
            </a:r>
            <a:r>
              <a:rPr lang="en-US"/>
              <a:t> dolor </a:t>
            </a:r>
            <a:r>
              <a:rPr lang="en-US" err="1"/>
              <a:t>puede</a:t>
            </a:r>
            <a:r>
              <a:rPr lang="en-US"/>
              <a:t> </a:t>
            </a:r>
            <a:r>
              <a:rPr lang="en-US" err="1"/>
              <a:t>provocar</a:t>
            </a:r>
            <a:r>
              <a:rPr lang="en-US"/>
              <a:t> </a:t>
            </a:r>
            <a:r>
              <a:rPr lang="en-US" err="1"/>
              <a:t>agitación</a:t>
            </a:r>
            <a:r>
              <a:rPr lang="en-US"/>
              <a:t> </a:t>
            </a:r>
            <a:r>
              <a:rPr lang="en-US" err="1"/>
              <a:t>psicomotriz</a:t>
            </a:r>
            <a:r>
              <a:rPr lang="en-US"/>
              <a:t>. </a:t>
            </a:r>
            <a:r>
              <a:rPr lang="en-US" err="1"/>
              <a:t>Esto</a:t>
            </a:r>
            <a:r>
              <a:rPr lang="en-US"/>
              <a:t> es, </a:t>
            </a:r>
            <a:r>
              <a:rPr lang="en-US" err="1"/>
              <a:t>el</a:t>
            </a:r>
            <a:r>
              <a:rPr lang="en-US"/>
              <a:t> </a:t>
            </a:r>
            <a:r>
              <a:rPr lang="en-US" err="1"/>
              <a:t>paciente</a:t>
            </a:r>
            <a:r>
              <a:rPr lang="en-US"/>
              <a:t> </a:t>
            </a:r>
            <a:r>
              <a:rPr lang="en-US" err="1"/>
              <a:t>busca</a:t>
            </a:r>
            <a:r>
              <a:rPr lang="en-US"/>
              <a:t> </a:t>
            </a:r>
            <a:r>
              <a:rPr lang="en-US" err="1"/>
              <a:t>constantemente</a:t>
            </a:r>
            <a:r>
              <a:rPr lang="en-US"/>
              <a:t> una </a:t>
            </a:r>
            <a:r>
              <a:rPr lang="en-US" err="1"/>
              <a:t>postura</a:t>
            </a:r>
            <a:r>
              <a:rPr lang="en-US"/>
              <a:t> </a:t>
            </a:r>
            <a:r>
              <a:rPr lang="en-US" err="1"/>
              <a:t>antiálgica</a:t>
            </a:r>
            <a:r>
              <a:rPr lang="en-US"/>
              <a:t> y se </a:t>
            </a:r>
            <a:r>
              <a:rPr lang="en-US" err="1"/>
              <a:t>muestra</a:t>
            </a:r>
            <a:r>
              <a:rPr lang="en-US"/>
              <a:t> </a:t>
            </a:r>
            <a:r>
              <a:rPr lang="en-US" err="1"/>
              <a:t>impaciente</a:t>
            </a:r>
            <a:r>
              <a:rPr lang="en-US"/>
              <a:t> e irritable.</a:t>
            </a:r>
            <a:endParaRPr lang="es-ES">
              <a:cs typeface="Calibri"/>
            </a:endParaRPr>
          </a:p>
          <a:p>
            <a:r>
              <a:rPr lang="en-US"/>
              <a:t>• </a:t>
            </a:r>
            <a:r>
              <a:rPr lang="en-US" err="1"/>
              <a:t>Clínica</a:t>
            </a:r>
            <a:r>
              <a:rPr lang="en-US"/>
              <a:t> </a:t>
            </a:r>
            <a:r>
              <a:rPr lang="en-US" err="1"/>
              <a:t>miccional</a:t>
            </a:r>
            <a:r>
              <a:rPr lang="en-US"/>
              <a:t>: </a:t>
            </a:r>
            <a:r>
              <a:rPr lang="en-US" err="1"/>
              <a:t>en</a:t>
            </a:r>
            <a:r>
              <a:rPr lang="en-US"/>
              <a:t> </a:t>
            </a:r>
            <a:r>
              <a:rPr lang="en-US" err="1"/>
              <a:t>cálculos</a:t>
            </a:r>
            <a:r>
              <a:rPr lang="en-US"/>
              <a:t> </a:t>
            </a:r>
            <a:r>
              <a:rPr lang="en-US" err="1"/>
              <a:t>situados</a:t>
            </a:r>
            <a:r>
              <a:rPr lang="en-US"/>
              <a:t> </a:t>
            </a:r>
            <a:r>
              <a:rPr lang="en-US" err="1"/>
              <a:t>en</a:t>
            </a:r>
            <a:r>
              <a:rPr lang="en-US"/>
              <a:t> </a:t>
            </a:r>
            <a:r>
              <a:rPr lang="en-US" err="1"/>
              <a:t>uréter</a:t>
            </a:r>
            <a:r>
              <a:rPr lang="en-US"/>
              <a:t> distal </a:t>
            </a:r>
            <a:r>
              <a:rPr lang="en-US" err="1"/>
              <a:t>próximos</a:t>
            </a:r>
            <a:r>
              <a:rPr lang="en-US"/>
              <a:t> a la </a:t>
            </a:r>
            <a:r>
              <a:rPr lang="en-US" err="1"/>
              <a:t>vejiga</a:t>
            </a:r>
            <a:r>
              <a:rPr lang="en-US"/>
              <a:t> </a:t>
            </a:r>
            <a:r>
              <a:rPr lang="en-US" err="1"/>
              <a:t>puede</a:t>
            </a:r>
            <a:r>
              <a:rPr lang="en-US"/>
              <a:t> </a:t>
            </a:r>
            <a:r>
              <a:rPr lang="en-US" err="1"/>
              <a:t>asociar</a:t>
            </a:r>
            <a:r>
              <a:rPr lang="en-US"/>
              <a:t> </a:t>
            </a:r>
            <a:r>
              <a:rPr lang="en-US" err="1"/>
              <a:t>clínica</a:t>
            </a:r>
            <a:r>
              <a:rPr lang="en-US"/>
              <a:t> </a:t>
            </a:r>
            <a:r>
              <a:rPr lang="en-US" err="1"/>
              <a:t>irritativa</a:t>
            </a:r>
            <a:r>
              <a:rPr lang="en-US"/>
              <a:t> </a:t>
            </a:r>
            <a:r>
              <a:rPr lang="en-US" err="1"/>
              <a:t>miccional</a:t>
            </a:r>
            <a:r>
              <a:rPr lang="en-US"/>
              <a:t> (</a:t>
            </a:r>
            <a:r>
              <a:rPr lang="en-US" err="1"/>
              <a:t>polaquiuria</a:t>
            </a:r>
            <a:r>
              <a:rPr lang="en-US"/>
              <a:t>, </a:t>
            </a:r>
            <a:r>
              <a:rPr lang="en-US" err="1"/>
              <a:t>disuria</a:t>
            </a:r>
            <a:r>
              <a:rPr lang="en-US"/>
              <a:t>, </a:t>
            </a:r>
            <a:r>
              <a:rPr lang="en-US" err="1"/>
              <a:t>escozor</a:t>
            </a:r>
            <a:r>
              <a:rPr lang="en-US"/>
              <a:t>, </a:t>
            </a:r>
            <a:r>
              <a:rPr lang="en-US" err="1"/>
              <a:t>urgencia</a:t>
            </a:r>
            <a:r>
              <a:rPr lang="en-US"/>
              <a:t>) y hematuria (</a:t>
            </a:r>
            <a:r>
              <a:rPr lang="en-US" err="1"/>
              <a:t>macroscópica</a:t>
            </a:r>
            <a:r>
              <a:rPr lang="en-US"/>
              <a:t> o </a:t>
            </a:r>
            <a:r>
              <a:rPr lang="en-US" err="1"/>
              <a:t>microscópica</a:t>
            </a:r>
            <a:r>
              <a:rPr lang="en-US"/>
              <a:t>)</a:t>
            </a:r>
            <a:endParaRPr lang="es-ES">
              <a:cs typeface="Calibri"/>
            </a:endParaRPr>
          </a:p>
          <a:p>
            <a:r>
              <a:rPr lang="en-US"/>
              <a:t>• </a:t>
            </a:r>
            <a:r>
              <a:rPr lang="en-US" err="1"/>
              <a:t>Síntomas</a:t>
            </a:r>
            <a:r>
              <a:rPr lang="en-US"/>
              <a:t> </a:t>
            </a:r>
            <a:r>
              <a:rPr lang="en-US" err="1"/>
              <a:t>gastrointestinales</a:t>
            </a:r>
            <a:r>
              <a:rPr lang="en-US"/>
              <a:t>: </a:t>
            </a:r>
            <a:r>
              <a:rPr lang="en-US" err="1"/>
              <a:t>como</a:t>
            </a:r>
            <a:r>
              <a:rPr lang="en-US"/>
              <a:t> nauseas y </a:t>
            </a:r>
            <a:r>
              <a:rPr lang="en-US" err="1"/>
              <a:t>vómitos</a:t>
            </a:r>
            <a:r>
              <a:rPr lang="en-US"/>
              <a:t> </a:t>
            </a:r>
            <a:r>
              <a:rPr lang="en-US" err="1"/>
              <a:t>repetidos</a:t>
            </a:r>
            <a:r>
              <a:rPr lang="en-US"/>
              <a:t>, </a:t>
            </a:r>
            <a:r>
              <a:rPr lang="en-US" err="1"/>
              <a:t>paresia</a:t>
            </a:r>
            <a:r>
              <a:rPr lang="en-US"/>
              <a:t> intestinal e </a:t>
            </a:r>
            <a:r>
              <a:rPr lang="en-US" err="1"/>
              <a:t>incluso</a:t>
            </a:r>
            <a:r>
              <a:rPr lang="en-US"/>
              <a:t> </a:t>
            </a:r>
            <a:r>
              <a:rPr lang="en-US" err="1"/>
              <a:t>íleo</a:t>
            </a:r>
            <a:r>
              <a:rPr lang="en-US"/>
              <a:t> </a:t>
            </a:r>
            <a:r>
              <a:rPr lang="en-US" err="1"/>
              <a:t>paralítico</a:t>
            </a:r>
            <a:r>
              <a:rPr lang="en-US"/>
              <a:t> por </a:t>
            </a:r>
            <a:r>
              <a:rPr lang="en-US" err="1"/>
              <a:t>irritación</a:t>
            </a:r>
            <a:r>
              <a:rPr lang="en-US"/>
              <a:t> local.</a:t>
            </a:r>
            <a:endParaRPr lang="es-ES"/>
          </a:p>
          <a:p>
            <a:r>
              <a:rPr lang="en-US"/>
              <a:t>• </a:t>
            </a:r>
            <a:r>
              <a:rPr lang="en-US" b="1" err="1"/>
              <a:t>Fiebre</a:t>
            </a:r>
            <a:r>
              <a:rPr lang="en-US"/>
              <a:t>: la </a:t>
            </a:r>
            <a:r>
              <a:rPr lang="en-US" err="1"/>
              <a:t>presencia</a:t>
            </a:r>
            <a:r>
              <a:rPr lang="en-US"/>
              <a:t> de </a:t>
            </a:r>
            <a:r>
              <a:rPr lang="en-US" err="1"/>
              <a:t>fiebre</a:t>
            </a:r>
            <a:r>
              <a:rPr lang="en-US"/>
              <a:t> </a:t>
            </a:r>
            <a:r>
              <a:rPr lang="en-US" err="1"/>
              <a:t>asociada</a:t>
            </a:r>
            <a:r>
              <a:rPr lang="en-US"/>
              <a:t> a dolor </a:t>
            </a:r>
            <a:r>
              <a:rPr lang="en-US" err="1"/>
              <a:t>tipo</a:t>
            </a:r>
            <a:r>
              <a:rPr lang="en-US"/>
              <a:t> </a:t>
            </a:r>
            <a:r>
              <a:rPr lang="en-US" err="1"/>
              <a:t>cólico</a:t>
            </a:r>
            <a:r>
              <a:rPr lang="en-US"/>
              <a:t> </a:t>
            </a:r>
            <a:r>
              <a:rPr lang="en-US" err="1"/>
              <a:t>sugiere</a:t>
            </a:r>
            <a:r>
              <a:rPr lang="en-US"/>
              <a:t> </a:t>
            </a:r>
            <a:r>
              <a:rPr lang="en-US" b="1" err="1"/>
              <a:t>pielonefritis</a:t>
            </a:r>
            <a:r>
              <a:rPr lang="en-US" b="1"/>
              <a:t> </a:t>
            </a:r>
            <a:r>
              <a:rPr lang="en-US" b="1" err="1"/>
              <a:t>obstructiva</a:t>
            </a:r>
            <a:r>
              <a:rPr lang="en-US" b="1"/>
              <a:t> y se </a:t>
            </a:r>
            <a:r>
              <a:rPr lang="en-US" b="1" err="1"/>
              <a:t>considera</a:t>
            </a:r>
            <a:r>
              <a:rPr lang="en-US" b="1"/>
              <a:t> </a:t>
            </a:r>
            <a:r>
              <a:rPr lang="en-US" b="1" err="1"/>
              <a:t>cólico</a:t>
            </a:r>
            <a:r>
              <a:rPr lang="en-US" b="1"/>
              <a:t> </a:t>
            </a:r>
            <a:r>
              <a:rPr lang="en-US" b="1" err="1"/>
              <a:t>complicado</a:t>
            </a:r>
            <a:r>
              <a:rPr lang="en-US"/>
              <a:t>. </a:t>
            </a:r>
            <a:r>
              <a:rPr lang="en-US" err="1"/>
              <a:t>Suele</a:t>
            </a:r>
            <a:r>
              <a:rPr lang="en-US"/>
              <a:t> </a:t>
            </a:r>
            <a:r>
              <a:rPr lang="en-US" err="1"/>
              <a:t>asociar</a:t>
            </a:r>
            <a:r>
              <a:rPr lang="en-US"/>
              <a:t> dolor </a:t>
            </a:r>
            <a:r>
              <a:rPr lang="en-US" err="1"/>
              <a:t>en</a:t>
            </a:r>
            <a:r>
              <a:rPr lang="en-US"/>
              <a:t> </a:t>
            </a:r>
            <a:r>
              <a:rPr lang="en-US" err="1"/>
              <a:t>flanco</a:t>
            </a:r>
            <a:r>
              <a:rPr lang="en-US"/>
              <a:t> y es </a:t>
            </a:r>
            <a:r>
              <a:rPr lang="en-US" err="1"/>
              <a:t>imprescindible</a:t>
            </a:r>
            <a:r>
              <a:rPr lang="en-US"/>
              <a:t> </a:t>
            </a:r>
            <a:r>
              <a:rPr lang="en-US" err="1"/>
              <a:t>realizar</a:t>
            </a:r>
            <a:r>
              <a:rPr lang="en-US"/>
              <a:t> </a:t>
            </a:r>
            <a:r>
              <a:rPr lang="en-US" err="1"/>
              <a:t>prueba</a:t>
            </a:r>
            <a:r>
              <a:rPr lang="en-US"/>
              <a:t> de imagen.</a:t>
            </a:r>
            <a:endParaRPr lang="en-US">
              <a:cs typeface="Calibri"/>
            </a:endParaRPr>
          </a:p>
          <a:p>
            <a:r>
              <a:rPr lang="en-US"/>
              <a:t>• </a:t>
            </a:r>
            <a:r>
              <a:rPr lang="en-US" err="1"/>
              <a:t>Síntomas</a:t>
            </a:r>
            <a:r>
              <a:rPr lang="en-US"/>
              <a:t> </a:t>
            </a:r>
            <a:r>
              <a:rPr lang="en-US" err="1"/>
              <a:t>generales</a:t>
            </a:r>
            <a:r>
              <a:rPr lang="en-US"/>
              <a:t>: </a:t>
            </a:r>
            <a:r>
              <a:rPr lang="en-US" err="1"/>
              <a:t>puede</a:t>
            </a:r>
            <a:r>
              <a:rPr lang="en-US"/>
              <a:t> </a:t>
            </a:r>
            <a:r>
              <a:rPr lang="en-US" err="1"/>
              <a:t>estar</a:t>
            </a:r>
            <a:r>
              <a:rPr lang="en-US"/>
              <a:t> </a:t>
            </a:r>
            <a:r>
              <a:rPr lang="en-US" err="1"/>
              <a:t>acompañado</a:t>
            </a:r>
            <a:r>
              <a:rPr lang="en-US"/>
              <a:t> de </a:t>
            </a:r>
            <a:r>
              <a:rPr lang="en-US" err="1"/>
              <a:t>aumento</a:t>
            </a:r>
            <a:r>
              <a:rPr lang="en-US"/>
              <a:t> de la TA y la FC, </a:t>
            </a:r>
            <a:r>
              <a:rPr lang="en-US" err="1"/>
              <a:t>así</a:t>
            </a:r>
            <a:r>
              <a:rPr lang="en-US"/>
              <a:t> </a:t>
            </a:r>
            <a:r>
              <a:rPr lang="en-US" err="1"/>
              <a:t>como</a:t>
            </a:r>
            <a:r>
              <a:rPr lang="en-US"/>
              <a:t> de </a:t>
            </a:r>
            <a:r>
              <a:rPr lang="en-US" err="1"/>
              <a:t>sudoración</a:t>
            </a:r>
            <a:r>
              <a:rPr lang="en-US"/>
              <a:t> y </a:t>
            </a:r>
            <a:r>
              <a:rPr lang="en-US" err="1"/>
              <a:t>palidez</a:t>
            </a:r>
            <a:r>
              <a:rPr lang="en-US"/>
              <a:t>.</a:t>
            </a:r>
            <a:endParaRPr lang="es-ES">
              <a:cs typeface="Calibri"/>
            </a:endParaRPr>
          </a:p>
          <a:p>
            <a:endParaRPr lang="en-US">
              <a:cs typeface="Calibri"/>
            </a:endParaRPr>
          </a:p>
        </p:txBody>
      </p:sp>
      <p:sp>
        <p:nvSpPr>
          <p:cNvPr id="4" name="Marcador de número de diapositiva 3"/>
          <p:cNvSpPr>
            <a:spLocks noGrp="1"/>
          </p:cNvSpPr>
          <p:nvPr>
            <p:ph type="sldNum" sz="quarter" idx="5"/>
          </p:nvPr>
        </p:nvSpPr>
        <p:spPr/>
        <p:txBody>
          <a:bodyPr/>
          <a:lstStyle/>
          <a:p>
            <a:fld id="{C88B063D-97FA-4E7A-9A3D-ECB46201A0F9}" type="slidenum">
              <a:rPr lang="es-ES"/>
              <a:t>14</a:t>
            </a:fld>
            <a:endParaRPr lang="es-ES"/>
          </a:p>
        </p:txBody>
      </p:sp>
    </p:spTree>
    <p:extLst>
      <p:ext uri="{BB962C8B-B14F-4D97-AF65-F5344CB8AC3E}">
        <p14:creationId xmlns:p14="http://schemas.microsoft.com/office/powerpoint/2010/main" val="1757245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 En primer </a:t>
            </a:r>
            <a:r>
              <a:rPr lang="en-US" err="1"/>
              <a:t>lugar</a:t>
            </a:r>
            <a:r>
              <a:rPr lang="en-US"/>
              <a:t>, es </a:t>
            </a:r>
            <a:r>
              <a:rPr lang="en-US" err="1"/>
              <a:t>necesario</a:t>
            </a:r>
            <a:r>
              <a:rPr lang="en-US"/>
              <a:t> </a:t>
            </a:r>
            <a:r>
              <a:rPr lang="en-US" err="1"/>
              <a:t>tomar</a:t>
            </a:r>
            <a:r>
              <a:rPr lang="en-US"/>
              <a:t> las </a:t>
            </a:r>
            <a:r>
              <a:rPr lang="en-US" err="1"/>
              <a:t>constantes</a:t>
            </a:r>
            <a:r>
              <a:rPr lang="en-US"/>
              <a:t> (</a:t>
            </a:r>
            <a:r>
              <a:rPr lang="en-US" err="1"/>
              <a:t>temperatura</a:t>
            </a:r>
            <a:r>
              <a:rPr lang="en-US"/>
              <a:t>, TA, FC, FR, </a:t>
            </a:r>
            <a:r>
              <a:rPr lang="en-US" err="1"/>
              <a:t>glucemia</a:t>
            </a:r>
            <a:r>
              <a:rPr lang="en-US"/>
              <a:t> </a:t>
            </a:r>
            <a:r>
              <a:rPr lang="en-US" err="1"/>
              <a:t>capilar</a:t>
            </a:r>
            <a:r>
              <a:rPr lang="en-US"/>
              <a:t> </a:t>
            </a:r>
            <a:r>
              <a:rPr lang="en-US" err="1"/>
              <a:t>en</a:t>
            </a:r>
            <a:r>
              <a:rPr lang="en-US"/>
              <a:t> </a:t>
            </a:r>
            <a:r>
              <a:rPr lang="en-US" err="1"/>
              <a:t>diabéticos</a:t>
            </a:r>
            <a:r>
              <a:rPr lang="en-US"/>
              <a:t>).</a:t>
            </a:r>
            <a:endParaRPr lang="es-ES" err="1">
              <a:cs typeface="Calibri" panose="020F0502020204030204"/>
            </a:endParaRPr>
          </a:p>
          <a:p>
            <a:r>
              <a:rPr lang="en-US"/>
              <a:t>· </a:t>
            </a:r>
            <a:r>
              <a:rPr lang="en-US" err="1"/>
              <a:t>Valoración</a:t>
            </a:r>
            <a:r>
              <a:rPr lang="en-US"/>
              <a:t> del </a:t>
            </a:r>
            <a:r>
              <a:rPr lang="en-US" err="1"/>
              <a:t>aspecto</a:t>
            </a:r>
            <a:r>
              <a:rPr lang="en-US"/>
              <a:t> general del </a:t>
            </a:r>
            <a:r>
              <a:rPr lang="en-US" err="1"/>
              <a:t>paciente</a:t>
            </a:r>
            <a:r>
              <a:rPr lang="en-US"/>
              <a:t>: </a:t>
            </a:r>
            <a:r>
              <a:rPr lang="en-US" err="1"/>
              <a:t>coloración</a:t>
            </a:r>
            <a:r>
              <a:rPr lang="en-US"/>
              <a:t> de </a:t>
            </a:r>
            <a:r>
              <a:rPr lang="en-US" err="1"/>
              <a:t>piel</a:t>
            </a:r>
            <a:r>
              <a:rPr lang="en-US"/>
              <a:t> y </a:t>
            </a:r>
            <a:r>
              <a:rPr lang="en-US" err="1"/>
              <a:t>mucosas</a:t>
            </a:r>
            <a:r>
              <a:rPr lang="en-US"/>
              <a:t>, </a:t>
            </a:r>
            <a:r>
              <a:rPr lang="en-US" err="1"/>
              <a:t>sudoración</a:t>
            </a:r>
            <a:r>
              <a:rPr lang="en-US"/>
              <a:t>, </a:t>
            </a:r>
            <a:r>
              <a:rPr lang="en-US" err="1"/>
              <a:t>estado</a:t>
            </a:r>
            <a:r>
              <a:rPr lang="en-US"/>
              <a:t> de </a:t>
            </a:r>
            <a:r>
              <a:rPr lang="en-US" err="1"/>
              <a:t>hidratación</a:t>
            </a:r>
            <a:r>
              <a:rPr lang="en-US"/>
              <a:t>, </a:t>
            </a:r>
            <a:r>
              <a:rPr lang="en-US" err="1"/>
              <a:t>agitación</a:t>
            </a:r>
            <a:r>
              <a:rPr lang="en-US"/>
              <a:t>,</a:t>
            </a:r>
            <a:endParaRPr lang="es-ES"/>
          </a:p>
          <a:p>
            <a:r>
              <a:rPr lang="en-US" err="1"/>
              <a:t>impresión</a:t>
            </a:r>
            <a:r>
              <a:rPr lang="en-US"/>
              <a:t> de </a:t>
            </a:r>
            <a:r>
              <a:rPr lang="en-US" err="1"/>
              <a:t>gravedad</a:t>
            </a:r>
            <a:r>
              <a:rPr lang="en-US"/>
              <a:t>.</a:t>
            </a:r>
            <a:endParaRPr lang="es-ES"/>
          </a:p>
          <a:p>
            <a:r>
              <a:rPr lang="en-US"/>
              <a:t>· </a:t>
            </a:r>
            <a:r>
              <a:rPr lang="en-US" err="1"/>
              <a:t>Habrá</a:t>
            </a:r>
            <a:r>
              <a:rPr lang="en-US"/>
              <a:t> que </a:t>
            </a:r>
            <a:r>
              <a:rPr lang="en-US" err="1"/>
              <a:t>realizar</a:t>
            </a:r>
            <a:r>
              <a:rPr lang="en-US"/>
              <a:t> </a:t>
            </a:r>
            <a:r>
              <a:rPr lang="en-US" err="1"/>
              <a:t>una</a:t>
            </a:r>
            <a:r>
              <a:rPr lang="en-US"/>
              <a:t> </a:t>
            </a:r>
            <a:r>
              <a:rPr lang="en-US" err="1"/>
              <a:t>exploración</a:t>
            </a:r>
            <a:r>
              <a:rPr lang="en-US"/>
              <a:t> </a:t>
            </a:r>
            <a:r>
              <a:rPr lang="en-US" err="1"/>
              <a:t>completa</a:t>
            </a:r>
            <a:r>
              <a:rPr lang="en-US"/>
              <a:t> </a:t>
            </a:r>
            <a:r>
              <a:rPr lang="en-US" err="1"/>
              <a:t>toracoabdominal</a:t>
            </a:r>
            <a:r>
              <a:rPr lang="en-US"/>
              <a:t>.</a:t>
            </a:r>
            <a:endParaRPr lang="es-ES"/>
          </a:p>
          <a:p>
            <a:r>
              <a:rPr lang="en-US"/>
              <a:t>· </a:t>
            </a:r>
            <a:r>
              <a:rPr lang="en-US" err="1"/>
              <a:t>Auscultación</a:t>
            </a:r>
            <a:r>
              <a:rPr lang="en-US"/>
              <a:t> </a:t>
            </a:r>
            <a:r>
              <a:rPr lang="en-US" err="1"/>
              <a:t>cardiopulmonar</a:t>
            </a:r>
            <a:r>
              <a:rPr lang="en-US"/>
              <a:t>.</a:t>
            </a:r>
            <a:endParaRPr lang="es-ES"/>
          </a:p>
          <a:p>
            <a:r>
              <a:rPr lang="en-US"/>
              <a:t>· </a:t>
            </a:r>
            <a:r>
              <a:rPr lang="en-US" err="1"/>
              <a:t>Exploración</a:t>
            </a:r>
            <a:r>
              <a:rPr lang="en-US"/>
              <a:t> abdominal: </a:t>
            </a:r>
            <a:r>
              <a:rPr lang="en-US" err="1"/>
              <a:t>Detección</a:t>
            </a:r>
            <a:r>
              <a:rPr lang="en-US"/>
              <a:t> de puntos </a:t>
            </a:r>
            <a:r>
              <a:rPr lang="en-US" err="1"/>
              <a:t>dolorosos</a:t>
            </a:r>
            <a:r>
              <a:rPr lang="en-US"/>
              <a:t>, a </a:t>
            </a:r>
            <a:r>
              <a:rPr lang="en-US" err="1"/>
              <a:t>veces</a:t>
            </a:r>
            <a:r>
              <a:rPr lang="en-US"/>
              <a:t> </a:t>
            </a:r>
            <a:r>
              <a:rPr lang="en-US" err="1"/>
              <a:t>nos</a:t>
            </a:r>
            <a:r>
              <a:rPr lang="en-US"/>
              <a:t> </a:t>
            </a:r>
            <a:r>
              <a:rPr lang="en-US" err="1"/>
              <a:t>podemos</a:t>
            </a:r>
            <a:r>
              <a:rPr lang="en-US"/>
              <a:t> </a:t>
            </a:r>
            <a:r>
              <a:rPr lang="en-US" err="1"/>
              <a:t>encontrar</a:t>
            </a:r>
            <a:r>
              <a:rPr lang="en-US"/>
              <a:t> </a:t>
            </a:r>
            <a:r>
              <a:rPr lang="en-US" err="1"/>
              <a:t>cierta</a:t>
            </a:r>
            <a:r>
              <a:rPr lang="en-US"/>
              <a:t> </a:t>
            </a:r>
            <a:r>
              <a:rPr lang="en-US" err="1"/>
              <a:t>defensa</a:t>
            </a:r>
            <a:r>
              <a:rPr lang="en-US"/>
              <a:t> </a:t>
            </a:r>
            <a:r>
              <a:rPr lang="en-US" err="1"/>
              <a:t>voluntaria</a:t>
            </a:r>
            <a:r>
              <a:rPr lang="en-US"/>
              <a:t>. Dolor </a:t>
            </a:r>
            <a:r>
              <a:rPr lang="en-US" err="1"/>
              <a:t>espontáneo</a:t>
            </a:r>
            <a:r>
              <a:rPr lang="en-US"/>
              <a:t> y a la </a:t>
            </a:r>
            <a:r>
              <a:rPr lang="en-US" err="1"/>
              <a:t>presión</a:t>
            </a:r>
            <a:r>
              <a:rPr lang="en-US"/>
              <a:t> </a:t>
            </a:r>
            <a:r>
              <a:rPr lang="en-US" err="1"/>
              <a:t>en</a:t>
            </a:r>
            <a:r>
              <a:rPr lang="en-US"/>
              <a:t> </a:t>
            </a:r>
            <a:r>
              <a:rPr lang="en-US" err="1"/>
              <a:t>el</a:t>
            </a:r>
            <a:r>
              <a:rPr lang="en-US"/>
              <a:t> </a:t>
            </a:r>
            <a:r>
              <a:rPr lang="en-US" err="1"/>
              <a:t>ángulo</a:t>
            </a:r>
            <a:r>
              <a:rPr lang="en-US"/>
              <a:t> costovertebral (</a:t>
            </a:r>
            <a:r>
              <a:rPr lang="en-US" err="1"/>
              <a:t>signo</a:t>
            </a:r>
            <a:r>
              <a:rPr lang="en-US"/>
              <a:t> de Guyon). </a:t>
            </a:r>
            <a:r>
              <a:rPr lang="en-US" err="1"/>
              <a:t>Palpación</a:t>
            </a:r>
            <a:r>
              <a:rPr lang="en-US"/>
              <a:t> y </a:t>
            </a:r>
            <a:r>
              <a:rPr lang="en-US" err="1"/>
              <a:t>percusión</a:t>
            </a:r>
            <a:r>
              <a:rPr lang="en-US"/>
              <a:t> de las </a:t>
            </a:r>
            <a:r>
              <a:rPr lang="en-US" err="1"/>
              <a:t>fosas</a:t>
            </a:r>
            <a:r>
              <a:rPr lang="en-US"/>
              <a:t> </a:t>
            </a:r>
            <a:r>
              <a:rPr lang="en-US" err="1"/>
              <a:t>renales</a:t>
            </a:r>
            <a:r>
              <a:rPr lang="en-US"/>
              <a:t> </a:t>
            </a:r>
            <a:r>
              <a:rPr lang="en-US" err="1"/>
              <a:t>positiva</a:t>
            </a:r>
            <a:r>
              <a:rPr lang="en-US"/>
              <a:t> (con dolor </a:t>
            </a:r>
            <a:r>
              <a:rPr lang="en-US" err="1"/>
              <a:t>en</a:t>
            </a:r>
            <a:r>
              <a:rPr lang="en-US"/>
              <a:t> </a:t>
            </a:r>
            <a:r>
              <a:rPr lang="en-US" err="1"/>
              <a:t>su</a:t>
            </a:r>
            <a:r>
              <a:rPr lang="en-US"/>
              <a:t> </a:t>
            </a:r>
            <a:r>
              <a:rPr lang="en-US" err="1"/>
              <a:t>realización</a:t>
            </a:r>
            <a:r>
              <a:rPr lang="en-US"/>
              <a:t>). </a:t>
            </a:r>
            <a:r>
              <a:rPr lang="en-US" err="1"/>
              <a:t>Valoración</a:t>
            </a:r>
            <a:r>
              <a:rPr lang="en-US"/>
              <a:t> de la </a:t>
            </a:r>
            <a:r>
              <a:rPr lang="en-US" err="1"/>
              <a:t>presencia</a:t>
            </a:r>
            <a:r>
              <a:rPr lang="en-US"/>
              <a:t> de </a:t>
            </a:r>
            <a:r>
              <a:rPr lang="en-US" err="1"/>
              <a:t>globo</a:t>
            </a:r>
            <a:endParaRPr lang="es-ES">
              <a:cs typeface="Calibri" panose="020F0502020204030204"/>
            </a:endParaRPr>
          </a:p>
          <a:p>
            <a:r>
              <a:rPr lang="en-US"/>
              <a:t>vesical. </a:t>
            </a:r>
            <a:r>
              <a:rPr lang="en-US" err="1"/>
              <a:t>Evaluar</a:t>
            </a:r>
            <a:r>
              <a:rPr lang="en-US"/>
              <a:t> </a:t>
            </a:r>
            <a:r>
              <a:rPr lang="en-US" err="1"/>
              <a:t>signos</a:t>
            </a:r>
            <a:r>
              <a:rPr lang="en-US"/>
              <a:t> de </a:t>
            </a:r>
            <a:r>
              <a:rPr lang="en-US" err="1"/>
              <a:t>irritación</a:t>
            </a:r>
            <a:r>
              <a:rPr lang="en-US"/>
              <a:t> peritoneal, </a:t>
            </a:r>
            <a:r>
              <a:rPr lang="en-US" err="1"/>
              <a:t>existencia</a:t>
            </a:r>
            <a:r>
              <a:rPr lang="en-US"/>
              <a:t> de </a:t>
            </a:r>
            <a:r>
              <a:rPr lang="en-US" err="1"/>
              <a:t>masas</a:t>
            </a:r>
            <a:r>
              <a:rPr lang="en-US"/>
              <a:t> </a:t>
            </a:r>
            <a:r>
              <a:rPr lang="en-US" err="1"/>
              <a:t>abdominales</a:t>
            </a:r>
            <a:r>
              <a:rPr lang="en-US"/>
              <a:t>, </a:t>
            </a:r>
            <a:r>
              <a:rPr lang="en-US" err="1"/>
              <a:t>visceromegalias</a:t>
            </a:r>
            <a:r>
              <a:rPr lang="en-US"/>
              <a:t>, cicatrices de </a:t>
            </a:r>
            <a:r>
              <a:rPr lang="en-US" err="1"/>
              <a:t>laparotomías</a:t>
            </a:r>
            <a:r>
              <a:rPr lang="en-US"/>
              <a:t> previas. </a:t>
            </a:r>
            <a:r>
              <a:rPr lang="en-US" err="1"/>
              <a:t>Realizar</a:t>
            </a:r>
            <a:r>
              <a:rPr lang="en-US"/>
              <a:t> </a:t>
            </a:r>
            <a:r>
              <a:rPr lang="en-US" err="1"/>
              <a:t>auscultación</a:t>
            </a:r>
            <a:r>
              <a:rPr lang="en-US"/>
              <a:t> abdominal para </a:t>
            </a:r>
            <a:r>
              <a:rPr lang="en-US" err="1"/>
              <a:t>valorar</a:t>
            </a:r>
            <a:r>
              <a:rPr lang="en-US"/>
              <a:t> la </a:t>
            </a:r>
            <a:r>
              <a:rPr lang="en-US" err="1"/>
              <a:t>presencia</a:t>
            </a:r>
            <a:r>
              <a:rPr lang="en-US"/>
              <a:t> de </a:t>
            </a:r>
            <a:r>
              <a:rPr lang="en-US" err="1"/>
              <a:t>soplos</a:t>
            </a:r>
            <a:r>
              <a:rPr lang="en-US"/>
              <a:t> </a:t>
            </a:r>
            <a:r>
              <a:rPr lang="en-US" err="1"/>
              <a:t>abdominales</a:t>
            </a:r>
            <a:r>
              <a:rPr lang="en-US"/>
              <a:t> y la </a:t>
            </a:r>
            <a:r>
              <a:rPr lang="en-US" err="1"/>
              <a:t>naturaleza</a:t>
            </a:r>
            <a:r>
              <a:rPr lang="en-US"/>
              <a:t> del </a:t>
            </a:r>
            <a:r>
              <a:rPr lang="en-US" err="1"/>
              <a:t>peristaltismo</a:t>
            </a:r>
            <a:r>
              <a:rPr lang="en-US"/>
              <a:t> intestinal. </a:t>
            </a:r>
            <a:r>
              <a:rPr lang="en-US" err="1"/>
              <a:t>Evaluar</a:t>
            </a:r>
            <a:r>
              <a:rPr lang="en-US"/>
              <a:t> </a:t>
            </a:r>
            <a:r>
              <a:rPr lang="en-US" err="1"/>
              <a:t>los</a:t>
            </a:r>
            <a:r>
              <a:rPr lang="en-US"/>
              <a:t> </a:t>
            </a:r>
            <a:r>
              <a:rPr lang="en-US" err="1"/>
              <a:t>pulsos</a:t>
            </a:r>
            <a:r>
              <a:rPr lang="en-US"/>
              <a:t> </a:t>
            </a:r>
            <a:r>
              <a:rPr lang="en-US" err="1"/>
              <a:t>femorales</a:t>
            </a:r>
            <a:r>
              <a:rPr lang="en-US"/>
              <a:t>: </a:t>
            </a:r>
            <a:r>
              <a:rPr lang="en-US" err="1"/>
              <a:t>presencia</a:t>
            </a:r>
            <a:r>
              <a:rPr lang="en-US"/>
              <a:t>, </a:t>
            </a:r>
            <a:r>
              <a:rPr lang="en-US" err="1"/>
              <a:t>ausencia</a:t>
            </a:r>
            <a:r>
              <a:rPr lang="en-US"/>
              <a:t> o </a:t>
            </a:r>
            <a:r>
              <a:rPr lang="en-US" err="1"/>
              <a:t>asimetría</a:t>
            </a:r>
            <a:r>
              <a:rPr lang="en-US"/>
              <a:t>.</a:t>
            </a:r>
            <a:endParaRPr lang="es-ES"/>
          </a:p>
        </p:txBody>
      </p:sp>
      <p:sp>
        <p:nvSpPr>
          <p:cNvPr id="4" name="Marcador de número de diapositiva 3"/>
          <p:cNvSpPr>
            <a:spLocks noGrp="1"/>
          </p:cNvSpPr>
          <p:nvPr>
            <p:ph type="sldNum" sz="quarter" idx="5"/>
          </p:nvPr>
        </p:nvSpPr>
        <p:spPr/>
        <p:txBody>
          <a:bodyPr/>
          <a:lstStyle/>
          <a:p>
            <a:fld id="{C88B063D-97FA-4E7A-9A3D-ECB46201A0F9}" type="slidenum">
              <a:rPr lang="es-ES"/>
              <a:t>15</a:t>
            </a:fld>
            <a:endParaRPr lang="es-ES"/>
          </a:p>
        </p:txBody>
      </p:sp>
    </p:spTree>
    <p:extLst>
      <p:ext uri="{BB962C8B-B14F-4D97-AF65-F5344CB8AC3E}">
        <p14:creationId xmlns:p14="http://schemas.microsoft.com/office/powerpoint/2010/main" val="389272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1. LABORATORIO</a:t>
            </a:r>
            <a:endParaRPr lang="es-ES"/>
          </a:p>
          <a:p>
            <a:r>
              <a:rPr lang="en-US"/>
              <a:t>• </a:t>
            </a:r>
            <a:r>
              <a:rPr lang="en-US" err="1"/>
              <a:t>Sedimento</a:t>
            </a:r>
            <a:r>
              <a:rPr lang="en-US"/>
              <a:t> de </a:t>
            </a:r>
            <a:r>
              <a:rPr lang="en-US" err="1"/>
              <a:t>orina</a:t>
            </a:r>
            <a:r>
              <a:rPr lang="en-US"/>
              <a:t>: </a:t>
            </a:r>
            <a:r>
              <a:rPr lang="en-US" err="1"/>
              <a:t>frecuentemente</a:t>
            </a:r>
            <a:r>
              <a:rPr lang="en-US"/>
              <a:t> </a:t>
            </a:r>
            <a:r>
              <a:rPr lang="en-US" err="1"/>
              <a:t>dará</a:t>
            </a:r>
            <a:r>
              <a:rPr lang="en-US"/>
              <a:t> microhematuria y/o </a:t>
            </a:r>
            <a:r>
              <a:rPr lang="en-US" err="1"/>
              <a:t>cristaluria</a:t>
            </a:r>
            <a:r>
              <a:rPr lang="en-US"/>
              <a:t> </a:t>
            </a:r>
            <a:r>
              <a:rPr lang="en-US" err="1"/>
              <a:t>aunque</a:t>
            </a:r>
            <a:r>
              <a:rPr lang="en-US"/>
              <a:t> </a:t>
            </a:r>
            <a:r>
              <a:rPr lang="en-US" err="1"/>
              <a:t>también</a:t>
            </a:r>
            <a:r>
              <a:rPr lang="en-US"/>
              <a:t> </a:t>
            </a:r>
            <a:r>
              <a:rPr lang="en-US" err="1"/>
              <a:t>puede</a:t>
            </a:r>
            <a:r>
              <a:rPr lang="en-US"/>
              <a:t> ser normal. Si se </a:t>
            </a:r>
            <a:r>
              <a:rPr lang="en-US" err="1"/>
              <a:t>sospecha</a:t>
            </a:r>
            <a:endParaRPr lang="es-ES">
              <a:cs typeface="Calibri" panose="020F0502020204030204"/>
            </a:endParaRPr>
          </a:p>
          <a:p>
            <a:r>
              <a:rPr lang="en-US" err="1"/>
              <a:t>infección</a:t>
            </a:r>
            <a:r>
              <a:rPr lang="en-US"/>
              <a:t> se </a:t>
            </a:r>
            <a:r>
              <a:rPr lang="en-US" err="1"/>
              <a:t>solicita</a:t>
            </a:r>
            <a:r>
              <a:rPr lang="en-US"/>
              <a:t> </a:t>
            </a:r>
            <a:r>
              <a:rPr lang="en-US" err="1"/>
              <a:t>cultivo</a:t>
            </a:r>
            <a:r>
              <a:rPr lang="en-US"/>
              <a:t> de </a:t>
            </a:r>
            <a:r>
              <a:rPr lang="en-US" err="1"/>
              <a:t>orina</a:t>
            </a:r>
            <a:r>
              <a:rPr lang="en-US"/>
              <a:t>.</a:t>
            </a:r>
            <a:endParaRPr lang="es-ES"/>
          </a:p>
          <a:p>
            <a:r>
              <a:rPr lang="en-US"/>
              <a:t>• </a:t>
            </a:r>
            <a:r>
              <a:rPr lang="en-US" err="1"/>
              <a:t>Hemograma</a:t>
            </a:r>
            <a:r>
              <a:rPr lang="en-US"/>
              <a:t>, </a:t>
            </a:r>
            <a:r>
              <a:rPr lang="en-US" err="1"/>
              <a:t>coagulación</a:t>
            </a:r>
            <a:r>
              <a:rPr lang="en-US"/>
              <a:t> y </a:t>
            </a:r>
            <a:r>
              <a:rPr lang="en-US" err="1"/>
              <a:t>bioquímica</a:t>
            </a:r>
            <a:r>
              <a:rPr lang="en-US"/>
              <a:t> que </a:t>
            </a:r>
            <a:r>
              <a:rPr lang="en-US" err="1"/>
              <a:t>incluya</a:t>
            </a:r>
            <a:r>
              <a:rPr lang="en-US"/>
              <a:t> </a:t>
            </a:r>
            <a:r>
              <a:rPr lang="en-US" err="1"/>
              <a:t>glucosa</a:t>
            </a:r>
            <a:r>
              <a:rPr lang="en-US"/>
              <a:t>, urea, </a:t>
            </a:r>
            <a:r>
              <a:rPr lang="en-US" err="1"/>
              <a:t>creatinina</a:t>
            </a:r>
            <a:r>
              <a:rPr lang="en-US"/>
              <a:t>, sodio y </a:t>
            </a:r>
            <a:r>
              <a:rPr lang="en-US" err="1"/>
              <a:t>potasio</a:t>
            </a:r>
            <a:r>
              <a:rPr lang="en-US"/>
              <a:t>.</a:t>
            </a:r>
            <a:endParaRPr lang="es-ES"/>
          </a:p>
          <a:p>
            <a:r>
              <a:rPr lang="en-US"/>
              <a:t>• </a:t>
            </a:r>
            <a:r>
              <a:rPr lang="en-US" err="1"/>
              <a:t>Cultivo</a:t>
            </a:r>
            <a:r>
              <a:rPr lang="en-US"/>
              <a:t> de </a:t>
            </a:r>
            <a:r>
              <a:rPr lang="en-US" err="1"/>
              <a:t>orina</a:t>
            </a:r>
            <a:r>
              <a:rPr lang="en-US"/>
              <a:t>: </a:t>
            </a:r>
            <a:r>
              <a:rPr lang="en-US" err="1"/>
              <a:t>si</a:t>
            </a:r>
            <a:r>
              <a:rPr lang="en-US"/>
              <a:t> </a:t>
            </a:r>
            <a:r>
              <a:rPr lang="en-US" err="1"/>
              <a:t>existe</a:t>
            </a:r>
            <a:r>
              <a:rPr lang="en-US"/>
              <a:t> </a:t>
            </a:r>
            <a:r>
              <a:rPr lang="en-US" err="1"/>
              <a:t>sospecha</a:t>
            </a:r>
            <a:r>
              <a:rPr lang="en-US"/>
              <a:t> y </a:t>
            </a:r>
            <a:r>
              <a:rPr lang="en-US" err="1"/>
              <a:t>cumple</a:t>
            </a:r>
            <a:r>
              <a:rPr lang="en-US"/>
              <a:t> </a:t>
            </a:r>
            <a:r>
              <a:rPr lang="en-US" err="1"/>
              <a:t>criterios</a:t>
            </a:r>
            <a:r>
              <a:rPr lang="en-US"/>
              <a:t> de </a:t>
            </a:r>
            <a:r>
              <a:rPr lang="en-US" err="1"/>
              <a:t>infección</a:t>
            </a:r>
            <a:r>
              <a:rPr lang="en-US"/>
              <a:t> de </a:t>
            </a:r>
            <a:r>
              <a:rPr lang="en-US" err="1"/>
              <a:t>orina</a:t>
            </a:r>
            <a:r>
              <a:rPr lang="en-US"/>
              <a:t>.</a:t>
            </a:r>
            <a:endParaRPr lang="en-US">
              <a:cs typeface="Calibri"/>
            </a:endParaRPr>
          </a:p>
          <a:p>
            <a:endParaRPr lang="en-US"/>
          </a:p>
          <a:p>
            <a:r>
              <a:rPr lang="en-US"/>
              <a:t>2. RADIOLOGÍA</a:t>
            </a:r>
            <a:endParaRPr lang="es-ES"/>
          </a:p>
          <a:p>
            <a:r>
              <a:rPr lang="en-US"/>
              <a:t>• RX simple de abdomen (RSA).</a:t>
            </a:r>
            <a:endParaRPr lang="es-ES"/>
          </a:p>
          <a:p>
            <a:r>
              <a:rPr lang="en-US"/>
              <a:t>– Es la </a:t>
            </a:r>
            <a:r>
              <a:rPr lang="en-US" err="1"/>
              <a:t>primera</a:t>
            </a:r>
            <a:r>
              <a:rPr lang="en-US"/>
              <a:t> </a:t>
            </a:r>
            <a:r>
              <a:rPr lang="en-US" err="1"/>
              <a:t>prueba</a:t>
            </a:r>
            <a:r>
              <a:rPr lang="en-US"/>
              <a:t> que hay que </a:t>
            </a:r>
            <a:r>
              <a:rPr lang="en-US" err="1"/>
              <a:t>realizar</a:t>
            </a:r>
            <a:r>
              <a:rPr lang="en-US"/>
              <a:t>. Se </a:t>
            </a:r>
            <a:r>
              <a:rPr lang="en-US" err="1"/>
              <a:t>debe</a:t>
            </a:r>
            <a:r>
              <a:rPr lang="en-US"/>
              <a:t> </a:t>
            </a:r>
            <a:r>
              <a:rPr lang="en-US" err="1"/>
              <a:t>pedir</a:t>
            </a:r>
            <a:r>
              <a:rPr lang="en-US"/>
              <a:t> de </a:t>
            </a:r>
            <a:r>
              <a:rPr lang="en-US" err="1"/>
              <a:t>rutina</a:t>
            </a:r>
            <a:r>
              <a:rPr lang="en-US"/>
              <a:t> </a:t>
            </a:r>
            <a:r>
              <a:rPr lang="en-US" err="1"/>
              <a:t>excepto</a:t>
            </a:r>
            <a:r>
              <a:rPr lang="en-US"/>
              <a:t> </a:t>
            </a:r>
            <a:r>
              <a:rPr lang="en-US" err="1"/>
              <a:t>en</a:t>
            </a:r>
            <a:r>
              <a:rPr lang="en-US"/>
              <a:t> </a:t>
            </a:r>
            <a:r>
              <a:rPr lang="en-US" err="1"/>
              <a:t>niños</a:t>
            </a:r>
            <a:r>
              <a:rPr lang="en-US"/>
              <a:t> y </a:t>
            </a:r>
            <a:r>
              <a:rPr lang="en-US" err="1"/>
              <a:t>embrazadas</a:t>
            </a:r>
            <a:r>
              <a:rPr lang="en-US"/>
              <a:t>. La no </a:t>
            </a:r>
            <a:r>
              <a:rPr lang="en-US" err="1"/>
              <a:t>visualización</a:t>
            </a:r>
            <a:r>
              <a:rPr lang="en-US"/>
              <a:t> del </a:t>
            </a:r>
            <a:r>
              <a:rPr lang="en-US" err="1"/>
              <a:t>cálculo</a:t>
            </a:r>
            <a:r>
              <a:rPr lang="en-US"/>
              <a:t> no </a:t>
            </a:r>
            <a:r>
              <a:rPr lang="en-US" err="1"/>
              <a:t>excluye</a:t>
            </a:r>
            <a:r>
              <a:rPr lang="en-US"/>
              <a:t> la </a:t>
            </a:r>
            <a:r>
              <a:rPr lang="en-US" err="1"/>
              <a:t>litiasis</a:t>
            </a:r>
            <a:r>
              <a:rPr lang="en-US"/>
              <a:t>, </a:t>
            </a:r>
            <a:r>
              <a:rPr lang="en-US" err="1"/>
              <a:t>pues</a:t>
            </a:r>
            <a:r>
              <a:rPr lang="en-US"/>
              <a:t> la </a:t>
            </a:r>
            <a:r>
              <a:rPr lang="en-US" err="1"/>
              <a:t>radioopacidad</a:t>
            </a:r>
            <a:r>
              <a:rPr lang="en-US"/>
              <a:t> y </a:t>
            </a:r>
            <a:r>
              <a:rPr lang="en-US" err="1"/>
              <a:t>radiotransparencia</a:t>
            </a:r>
            <a:r>
              <a:rPr lang="en-US"/>
              <a:t> </a:t>
            </a:r>
            <a:r>
              <a:rPr lang="en-US" err="1"/>
              <a:t>dependen</a:t>
            </a:r>
            <a:r>
              <a:rPr lang="en-US"/>
              <a:t> de la </a:t>
            </a:r>
            <a:r>
              <a:rPr lang="en-US" err="1"/>
              <a:t>composición</a:t>
            </a:r>
            <a:r>
              <a:rPr lang="en-US"/>
              <a:t> y </a:t>
            </a:r>
            <a:r>
              <a:rPr lang="en-US" err="1"/>
              <a:t>tamaño</a:t>
            </a:r>
            <a:r>
              <a:rPr lang="en-US"/>
              <a:t> del </a:t>
            </a:r>
            <a:r>
              <a:rPr lang="en-US" err="1"/>
              <a:t>cálculo</a:t>
            </a:r>
            <a:r>
              <a:rPr lang="en-US"/>
              <a:t>.</a:t>
            </a:r>
            <a:endParaRPr lang="es-ES">
              <a:cs typeface="Calibri"/>
            </a:endParaRPr>
          </a:p>
          <a:p>
            <a:r>
              <a:rPr lang="en-US"/>
              <a:t>– Se </a:t>
            </a:r>
            <a:r>
              <a:rPr lang="en-US" err="1"/>
              <a:t>solicitará</a:t>
            </a:r>
            <a:r>
              <a:rPr lang="en-US"/>
              <a:t> RSA a </a:t>
            </a:r>
            <a:r>
              <a:rPr lang="en-US" err="1"/>
              <a:t>todo</a:t>
            </a:r>
            <a:r>
              <a:rPr lang="en-US"/>
              <a:t> </a:t>
            </a:r>
            <a:r>
              <a:rPr lang="en-US" err="1"/>
              <a:t>paciente</a:t>
            </a:r>
            <a:r>
              <a:rPr lang="en-US"/>
              <a:t> que </a:t>
            </a:r>
            <a:r>
              <a:rPr lang="en-US" err="1"/>
              <a:t>acuda</a:t>
            </a:r>
            <a:r>
              <a:rPr lang="en-US"/>
              <a:t> a </a:t>
            </a:r>
            <a:r>
              <a:rPr lang="en-US" err="1"/>
              <a:t>urgencias</a:t>
            </a:r>
            <a:r>
              <a:rPr lang="en-US"/>
              <a:t> </a:t>
            </a:r>
            <a:r>
              <a:rPr lang="en-US" err="1"/>
              <a:t>por</a:t>
            </a:r>
            <a:r>
              <a:rPr lang="en-US"/>
              <a:t> </a:t>
            </a:r>
            <a:r>
              <a:rPr lang="en-US" err="1"/>
              <a:t>clínica</a:t>
            </a:r>
            <a:r>
              <a:rPr lang="en-US"/>
              <a:t> compatible con </a:t>
            </a:r>
            <a:r>
              <a:rPr lang="en-US" err="1"/>
              <a:t>cólico</a:t>
            </a:r>
            <a:r>
              <a:rPr lang="en-US"/>
              <a:t> renal y </a:t>
            </a:r>
            <a:r>
              <a:rPr lang="en-US" err="1"/>
              <a:t>aquellos</a:t>
            </a:r>
            <a:r>
              <a:rPr lang="en-US"/>
              <a:t> </a:t>
            </a:r>
            <a:r>
              <a:rPr lang="en-US" err="1"/>
              <a:t>pacientes</a:t>
            </a:r>
            <a:r>
              <a:rPr lang="en-US"/>
              <a:t> que </a:t>
            </a:r>
            <a:r>
              <a:rPr lang="en-US" err="1"/>
              <a:t>vuelvan</a:t>
            </a:r>
            <a:r>
              <a:rPr lang="en-US"/>
              <a:t> a </a:t>
            </a:r>
            <a:r>
              <a:rPr lang="en-US" err="1"/>
              <a:t>acudir</a:t>
            </a:r>
            <a:r>
              <a:rPr lang="en-US"/>
              <a:t> al </a:t>
            </a:r>
            <a:r>
              <a:rPr lang="en-US" err="1"/>
              <a:t>servicio</a:t>
            </a:r>
            <a:r>
              <a:rPr lang="en-US"/>
              <a:t> de </a:t>
            </a:r>
            <a:r>
              <a:rPr lang="en-US" err="1"/>
              <a:t>Urgencias</a:t>
            </a:r>
            <a:r>
              <a:rPr lang="en-US"/>
              <a:t>,</a:t>
            </a:r>
            <a:endParaRPr lang="es-ES" err="1">
              <a:cs typeface="Calibri" panose="020F0502020204030204"/>
            </a:endParaRPr>
          </a:p>
          <a:p>
            <a:r>
              <a:rPr lang="en-US" err="1"/>
              <a:t>cuando</a:t>
            </a:r>
            <a:r>
              <a:rPr lang="en-US"/>
              <a:t> </a:t>
            </a:r>
            <a:r>
              <a:rPr lang="en-US" err="1"/>
              <a:t>haya</a:t>
            </a:r>
            <a:r>
              <a:rPr lang="en-US"/>
              <a:t> </a:t>
            </a:r>
            <a:r>
              <a:rPr lang="en-US" err="1"/>
              <a:t>pasado</a:t>
            </a:r>
            <a:r>
              <a:rPr lang="en-US"/>
              <a:t> 24 horas de </a:t>
            </a:r>
            <a:r>
              <a:rPr lang="en-US" err="1"/>
              <a:t>su</a:t>
            </a:r>
            <a:r>
              <a:rPr lang="en-US"/>
              <a:t> </a:t>
            </a:r>
            <a:r>
              <a:rPr lang="en-US" err="1"/>
              <a:t>última</a:t>
            </a:r>
            <a:r>
              <a:rPr lang="en-US"/>
              <a:t> </a:t>
            </a:r>
            <a:r>
              <a:rPr lang="en-US" err="1"/>
              <a:t>asistencia</a:t>
            </a:r>
            <a:r>
              <a:rPr lang="en-US"/>
              <a:t>.</a:t>
            </a:r>
            <a:endParaRPr lang="es-ES"/>
          </a:p>
          <a:p>
            <a:r>
              <a:rPr lang="en-US"/>
              <a:t>– Hay que </a:t>
            </a:r>
            <a:r>
              <a:rPr lang="en-US" err="1"/>
              <a:t>tener</a:t>
            </a:r>
            <a:r>
              <a:rPr lang="en-US"/>
              <a:t> </a:t>
            </a:r>
            <a:r>
              <a:rPr lang="en-US" err="1"/>
              <a:t>en</a:t>
            </a:r>
            <a:r>
              <a:rPr lang="en-US"/>
              <a:t> </a:t>
            </a:r>
            <a:r>
              <a:rPr lang="en-US" err="1"/>
              <a:t>cuenta</a:t>
            </a:r>
            <a:r>
              <a:rPr lang="en-US"/>
              <a:t> que </a:t>
            </a:r>
            <a:r>
              <a:rPr lang="en-US" err="1"/>
              <a:t>los</a:t>
            </a:r>
            <a:r>
              <a:rPr lang="en-US"/>
              <a:t> </a:t>
            </a:r>
            <a:r>
              <a:rPr lang="en-US" err="1"/>
              <a:t>cálculos</a:t>
            </a:r>
            <a:r>
              <a:rPr lang="en-US"/>
              <a:t> de </a:t>
            </a:r>
            <a:r>
              <a:rPr lang="en-US" err="1"/>
              <a:t>ácido</a:t>
            </a:r>
            <a:r>
              <a:rPr lang="en-US"/>
              <a:t> </a:t>
            </a:r>
            <a:r>
              <a:rPr lang="en-US" err="1"/>
              <a:t>úrico</a:t>
            </a:r>
            <a:r>
              <a:rPr lang="en-US"/>
              <a:t>, </a:t>
            </a:r>
            <a:r>
              <a:rPr lang="en-US" err="1"/>
              <a:t>los</a:t>
            </a:r>
            <a:r>
              <a:rPr lang="en-US"/>
              <a:t> de </a:t>
            </a:r>
            <a:r>
              <a:rPr lang="en-US" err="1"/>
              <a:t>cistina</a:t>
            </a:r>
            <a:r>
              <a:rPr lang="en-US"/>
              <a:t> </a:t>
            </a:r>
            <a:r>
              <a:rPr lang="en-US" err="1"/>
              <a:t>menores</a:t>
            </a:r>
            <a:r>
              <a:rPr lang="en-US"/>
              <a:t> de 4 mm </a:t>
            </a:r>
            <a:r>
              <a:rPr lang="en-US" err="1"/>
              <a:t>ni</a:t>
            </a:r>
            <a:r>
              <a:rPr lang="en-US"/>
              <a:t> </a:t>
            </a:r>
            <a:r>
              <a:rPr lang="en-US" err="1"/>
              <a:t>los</a:t>
            </a:r>
            <a:r>
              <a:rPr lang="en-US"/>
              <a:t> de </a:t>
            </a:r>
            <a:r>
              <a:rPr lang="en-US" err="1"/>
              <a:t>fosfato</a:t>
            </a:r>
            <a:r>
              <a:rPr lang="en-US"/>
              <a:t> </a:t>
            </a:r>
            <a:r>
              <a:rPr lang="en-US" err="1"/>
              <a:t>amónico</a:t>
            </a:r>
            <a:r>
              <a:rPr lang="en-US"/>
              <a:t> </a:t>
            </a:r>
            <a:r>
              <a:rPr lang="en-US" err="1"/>
              <a:t>menores</a:t>
            </a:r>
            <a:r>
              <a:rPr lang="en-US"/>
              <a:t> de 2 mm no son </a:t>
            </a:r>
            <a:r>
              <a:rPr lang="en-US" err="1"/>
              <a:t>detectables</a:t>
            </a:r>
            <a:r>
              <a:rPr lang="en-US"/>
              <a:t> </a:t>
            </a:r>
            <a:r>
              <a:rPr lang="en-US" err="1"/>
              <a:t>en</a:t>
            </a:r>
            <a:r>
              <a:rPr lang="en-US"/>
              <a:t> la </a:t>
            </a:r>
            <a:r>
              <a:rPr lang="en-US" err="1"/>
              <a:t>radiografía</a:t>
            </a:r>
            <a:r>
              <a:rPr lang="en-US"/>
              <a:t>.</a:t>
            </a:r>
            <a:endParaRPr lang="es-ES">
              <a:cs typeface="Calibri"/>
            </a:endParaRPr>
          </a:p>
          <a:p>
            <a:r>
              <a:rPr lang="en-US"/>
              <a:t>– Podemos </a:t>
            </a:r>
            <a:r>
              <a:rPr lang="en-US" err="1"/>
              <a:t>visualizar</a:t>
            </a:r>
            <a:r>
              <a:rPr lang="en-US"/>
              <a:t> las </a:t>
            </a:r>
            <a:r>
              <a:rPr lang="en-US" err="1"/>
              <a:t>litiasis</a:t>
            </a:r>
            <a:r>
              <a:rPr lang="en-US"/>
              <a:t> con </a:t>
            </a:r>
            <a:r>
              <a:rPr lang="en-US" err="1"/>
              <a:t>componente</a:t>
            </a:r>
            <a:r>
              <a:rPr lang="en-US"/>
              <a:t> </a:t>
            </a:r>
            <a:r>
              <a:rPr lang="en-US" err="1"/>
              <a:t>cálcico</a:t>
            </a:r>
            <a:r>
              <a:rPr lang="en-US"/>
              <a:t> (</a:t>
            </a:r>
            <a:r>
              <a:rPr lang="en-US" err="1"/>
              <a:t>radioopacos</a:t>
            </a:r>
            <a:r>
              <a:rPr lang="en-US"/>
              <a:t>) hasta </a:t>
            </a:r>
            <a:r>
              <a:rPr lang="en-US" err="1"/>
              <a:t>en</a:t>
            </a:r>
            <a:r>
              <a:rPr lang="en-US"/>
              <a:t> un 60% de </a:t>
            </a:r>
            <a:r>
              <a:rPr lang="en-US" err="1"/>
              <a:t>los</a:t>
            </a:r>
            <a:r>
              <a:rPr lang="en-US"/>
              <a:t> </a:t>
            </a:r>
            <a:r>
              <a:rPr lang="en-US" err="1"/>
              <a:t>casos</a:t>
            </a:r>
            <a:r>
              <a:rPr lang="en-US"/>
              <a:t>.</a:t>
            </a:r>
            <a:endParaRPr lang="es-ES" err="1">
              <a:cs typeface="Calibri" panose="020F0502020204030204"/>
            </a:endParaRPr>
          </a:p>
          <a:p>
            <a:r>
              <a:rPr lang="en-US"/>
              <a:t>– Hay que </a:t>
            </a:r>
            <a:r>
              <a:rPr lang="en-US" err="1"/>
              <a:t>buscar</a:t>
            </a:r>
            <a:r>
              <a:rPr lang="en-US"/>
              <a:t> </a:t>
            </a:r>
            <a:r>
              <a:rPr lang="en-US" err="1"/>
              <a:t>imágenes</a:t>
            </a:r>
            <a:r>
              <a:rPr lang="en-US"/>
              <a:t> </a:t>
            </a:r>
            <a:r>
              <a:rPr lang="en-US" err="1"/>
              <a:t>radioopacas</a:t>
            </a:r>
            <a:r>
              <a:rPr lang="en-US"/>
              <a:t> </a:t>
            </a:r>
            <a:r>
              <a:rPr lang="en-US" err="1"/>
              <a:t>sobre</a:t>
            </a:r>
            <a:r>
              <a:rPr lang="en-US"/>
              <a:t> la </a:t>
            </a:r>
            <a:r>
              <a:rPr lang="en-US" err="1"/>
              <a:t>silueta</a:t>
            </a:r>
            <a:r>
              <a:rPr lang="en-US"/>
              <a:t> renal y </a:t>
            </a:r>
            <a:r>
              <a:rPr lang="en-US" err="1"/>
              <a:t>teóricos</a:t>
            </a:r>
            <a:r>
              <a:rPr lang="en-US"/>
              <a:t> </a:t>
            </a:r>
            <a:r>
              <a:rPr lang="en-US" err="1"/>
              <a:t>trayectos</a:t>
            </a:r>
            <a:r>
              <a:rPr lang="en-US"/>
              <a:t> </a:t>
            </a:r>
            <a:r>
              <a:rPr lang="en-US" err="1"/>
              <a:t>ureterales</a:t>
            </a:r>
            <a:r>
              <a:rPr lang="en-US"/>
              <a:t>.</a:t>
            </a:r>
            <a:endParaRPr lang="es-ES" err="1">
              <a:cs typeface="Calibri" panose="020F0502020204030204"/>
            </a:endParaRPr>
          </a:p>
          <a:p>
            <a:r>
              <a:rPr lang="en-US"/>
              <a:t>– El </a:t>
            </a:r>
            <a:r>
              <a:rPr lang="en-US" err="1"/>
              <a:t>aumento</a:t>
            </a:r>
            <a:r>
              <a:rPr lang="en-US"/>
              <a:t> de la </a:t>
            </a:r>
            <a:r>
              <a:rPr lang="en-US" err="1"/>
              <a:t>silueta</a:t>
            </a:r>
            <a:r>
              <a:rPr lang="en-US"/>
              <a:t> renal </a:t>
            </a:r>
            <a:r>
              <a:rPr lang="en-US" err="1"/>
              <a:t>sugiere</a:t>
            </a:r>
            <a:r>
              <a:rPr lang="en-US"/>
              <a:t> </a:t>
            </a:r>
            <a:r>
              <a:rPr lang="en-US" err="1"/>
              <a:t>una</a:t>
            </a:r>
            <a:r>
              <a:rPr lang="en-US"/>
              <a:t> </a:t>
            </a:r>
            <a:r>
              <a:rPr lang="en-US" err="1"/>
              <a:t>obstrucción</a:t>
            </a:r>
            <a:r>
              <a:rPr lang="en-US"/>
              <a:t> </a:t>
            </a:r>
            <a:r>
              <a:rPr lang="en-US" err="1"/>
              <a:t>en</a:t>
            </a:r>
            <a:r>
              <a:rPr lang="en-US"/>
              <a:t> la </a:t>
            </a:r>
            <a:r>
              <a:rPr lang="en-US" err="1"/>
              <a:t>vía</a:t>
            </a:r>
            <a:r>
              <a:rPr lang="en-US"/>
              <a:t> </a:t>
            </a:r>
            <a:r>
              <a:rPr lang="en-US" err="1"/>
              <a:t>excretora</a:t>
            </a:r>
            <a:r>
              <a:rPr lang="en-US"/>
              <a:t>.</a:t>
            </a:r>
            <a:endParaRPr lang="en-US">
              <a:cs typeface="Calibri"/>
            </a:endParaRPr>
          </a:p>
          <a:p>
            <a:r>
              <a:rPr lang="en-US"/>
              <a:t>– </a:t>
            </a:r>
            <a:r>
              <a:rPr lang="en-US" err="1"/>
              <a:t>Signos</a:t>
            </a:r>
            <a:r>
              <a:rPr lang="en-US"/>
              <a:t> de </a:t>
            </a:r>
            <a:r>
              <a:rPr lang="en-US" err="1"/>
              <a:t>posición</a:t>
            </a:r>
            <a:r>
              <a:rPr lang="en-US"/>
              <a:t> </a:t>
            </a:r>
            <a:r>
              <a:rPr lang="en-US" err="1"/>
              <a:t>antiálgica</a:t>
            </a:r>
            <a:r>
              <a:rPr lang="en-US"/>
              <a:t> (</a:t>
            </a:r>
            <a:r>
              <a:rPr lang="en-US" err="1"/>
              <a:t>escoliosis</a:t>
            </a:r>
            <a:r>
              <a:rPr lang="en-US"/>
              <a:t> de </a:t>
            </a:r>
            <a:r>
              <a:rPr lang="en-US" err="1"/>
              <a:t>concavidad</a:t>
            </a:r>
            <a:r>
              <a:rPr lang="en-US"/>
              <a:t> </a:t>
            </a:r>
            <a:r>
              <a:rPr lang="en-US" err="1"/>
              <a:t>hacia</a:t>
            </a:r>
            <a:r>
              <a:rPr lang="en-US"/>
              <a:t> </a:t>
            </a:r>
            <a:r>
              <a:rPr lang="en-US" err="1"/>
              <a:t>el</a:t>
            </a:r>
            <a:r>
              <a:rPr lang="en-US"/>
              <a:t> </a:t>
            </a:r>
            <a:r>
              <a:rPr lang="en-US" err="1"/>
              <a:t>lado</a:t>
            </a:r>
            <a:r>
              <a:rPr lang="en-US"/>
              <a:t> </a:t>
            </a:r>
            <a:r>
              <a:rPr lang="en-US" err="1"/>
              <a:t>afecto</a:t>
            </a:r>
            <a:r>
              <a:rPr lang="en-US"/>
              <a:t>).</a:t>
            </a:r>
          </a:p>
          <a:p>
            <a:r>
              <a:rPr lang="en-US"/>
              <a:t>– </a:t>
            </a:r>
            <a:r>
              <a:rPr lang="en-US" err="1"/>
              <a:t>Además</a:t>
            </a:r>
            <a:r>
              <a:rPr lang="en-US"/>
              <a:t>, </a:t>
            </a:r>
            <a:r>
              <a:rPr lang="en-US" err="1"/>
              <a:t>permite</a:t>
            </a:r>
            <a:r>
              <a:rPr lang="en-US"/>
              <a:t> </a:t>
            </a:r>
            <a:r>
              <a:rPr lang="en-US" err="1"/>
              <a:t>valorar</a:t>
            </a:r>
            <a:r>
              <a:rPr lang="en-US"/>
              <a:t> </a:t>
            </a:r>
            <a:r>
              <a:rPr lang="en-US" err="1"/>
              <a:t>el</a:t>
            </a:r>
            <a:r>
              <a:rPr lang="en-US"/>
              <a:t> gas intestinal y </a:t>
            </a:r>
            <a:r>
              <a:rPr lang="en-US" err="1"/>
              <a:t>el</a:t>
            </a:r>
            <a:r>
              <a:rPr lang="en-US"/>
              <a:t> </a:t>
            </a:r>
            <a:r>
              <a:rPr lang="en-US" err="1"/>
              <a:t>marco</a:t>
            </a:r>
            <a:r>
              <a:rPr lang="en-US"/>
              <a:t> </a:t>
            </a:r>
            <a:r>
              <a:rPr lang="en-US" err="1"/>
              <a:t>óseo</a:t>
            </a:r>
            <a:r>
              <a:rPr lang="en-US"/>
              <a:t>.</a:t>
            </a:r>
          </a:p>
          <a:p>
            <a:r>
              <a:rPr lang="en-US"/>
              <a:t>– Si con la RSA </a:t>
            </a:r>
            <a:r>
              <a:rPr lang="en-US" err="1"/>
              <a:t>podemos</a:t>
            </a:r>
            <a:r>
              <a:rPr lang="en-US"/>
              <a:t> </a:t>
            </a:r>
            <a:r>
              <a:rPr lang="en-US" err="1"/>
              <a:t>determinar</a:t>
            </a:r>
            <a:r>
              <a:rPr lang="en-US"/>
              <a:t> </a:t>
            </a:r>
            <a:r>
              <a:rPr lang="en-US" err="1"/>
              <a:t>el</a:t>
            </a:r>
            <a:r>
              <a:rPr lang="en-US"/>
              <a:t> </a:t>
            </a:r>
            <a:r>
              <a:rPr lang="en-US" err="1"/>
              <a:t>tamaño</a:t>
            </a:r>
            <a:r>
              <a:rPr lang="en-US"/>
              <a:t> de la </a:t>
            </a:r>
            <a:r>
              <a:rPr lang="en-US" err="1"/>
              <a:t>litiasis</a:t>
            </a:r>
            <a:r>
              <a:rPr lang="en-US"/>
              <a:t> y </a:t>
            </a:r>
            <a:r>
              <a:rPr lang="en-US" err="1"/>
              <a:t>su</a:t>
            </a:r>
            <a:r>
              <a:rPr lang="en-US"/>
              <a:t> </a:t>
            </a:r>
            <a:r>
              <a:rPr lang="en-US" err="1"/>
              <a:t>localización</a:t>
            </a:r>
            <a:r>
              <a:rPr lang="en-US"/>
              <a:t>, </a:t>
            </a:r>
            <a:r>
              <a:rPr lang="en-US" b="1"/>
              <a:t>no </a:t>
            </a:r>
            <a:r>
              <a:rPr lang="en-US" b="1" err="1"/>
              <a:t>sería</a:t>
            </a:r>
            <a:r>
              <a:rPr lang="en-US" b="1"/>
              <a:t> </a:t>
            </a:r>
            <a:r>
              <a:rPr lang="en-US" b="1" err="1"/>
              <a:t>necesario</a:t>
            </a:r>
            <a:r>
              <a:rPr lang="en-US" b="1"/>
              <a:t> </a:t>
            </a:r>
            <a:r>
              <a:rPr lang="en-US" b="1" err="1"/>
              <a:t>realizar</a:t>
            </a:r>
            <a:r>
              <a:rPr lang="en-US" b="1"/>
              <a:t> </a:t>
            </a:r>
            <a:r>
              <a:rPr lang="en-US" b="1" err="1"/>
              <a:t>más</a:t>
            </a:r>
            <a:r>
              <a:rPr lang="en-US" b="1"/>
              <a:t> </a:t>
            </a:r>
            <a:r>
              <a:rPr lang="en-US" b="1" err="1"/>
              <a:t>pruebas</a:t>
            </a:r>
            <a:r>
              <a:rPr lang="en-US"/>
              <a:t>, </a:t>
            </a:r>
            <a:r>
              <a:rPr lang="en-US" err="1"/>
              <a:t>ya</a:t>
            </a:r>
            <a:r>
              <a:rPr lang="en-US"/>
              <a:t> que </a:t>
            </a:r>
            <a:r>
              <a:rPr lang="en-US" err="1"/>
              <a:t>estos</a:t>
            </a:r>
            <a:r>
              <a:rPr lang="en-US"/>
              <a:t> dos </a:t>
            </a:r>
            <a:r>
              <a:rPr lang="en-US" err="1"/>
              <a:t>factores</a:t>
            </a:r>
            <a:r>
              <a:rPr lang="en-US"/>
              <a:t> son </a:t>
            </a:r>
            <a:r>
              <a:rPr lang="en-US" err="1"/>
              <a:t>los</a:t>
            </a:r>
            <a:r>
              <a:rPr lang="en-US"/>
              <a:t> </a:t>
            </a:r>
            <a:r>
              <a:rPr lang="en-US" err="1"/>
              <a:t>más</a:t>
            </a:r>
            <a:r>
              <a:rPr lang="en-US"/>
              <a:t> </a:t>
            </a:r>
            <a:r>
              <a:rPr lang="en-US" err="1"/>
              <a:t>importantes</a:t>
            </a:r>
            <a:r>
              <a:rPr lang="en-US"/>
              <a:t> para saber </a:t>
            </a:r>
            <a:r>
              <a:rPr lang="en-US" err="1"/>
              <a:t>qué</a:t>
            </a:r>
            <a:r>
              <a:rPr lang="en-US"/>
              <a:t> </a:t>
            </a:r>
            <a:r>
              <a:rPr lang="en-US" err="1"/>
              <a:t>curso</a:t>
            </a:r>
            <a:r>
              <a:rPr lang="en-US"/>
              <a:t> </a:t>
            </a:r>
            <a:r>
              <a:rPr lang="en-US" err="1"/>
              <a:t>seguirá</a:t>
            </a:r>
            <a:r>
              <a:rPr lang="en-US"/>
              <a:t> la </a:t>
            </a:r>
            <a:r>
              <a:rPr lang="en-US" err="1"/>
              <a:t>litiasis</a:t>
            </a:r>
            <a:r>
              <a:rPr lang="en-US"/>
              <a:t>:</a:t>
            </a:r>
          </a:p>
          <a:p>
            <a:pPr marL="171450" indent="-171450">
              <a:buFont typeface="Arial"/>
              <a:buChar char="•"/>
            </a:pPr>
            <a:r>
              <a:rPr lang="en-US"/>
              <a:t> Si </a:t>
            </a:r>
            <a:r>
              <a:rPr lang="en-US" err="1"/>
              <a:t>el</a:t>
            </a:r>
            <a:r>
              <a:rPr lang="en-US"/>
              <a:t> </a:t>
            </a:r>
            <a:r>
              <a:rPr lang="en-US" err="1"/>
              <a:t>tamaño</a:t>
            </a:r>
            <a:r>
              <a:rPr lang="en-US"/>
              <a:t> es inferior a 4 mm, </a:t>
            </a:r>
            <a:r>
              <a:rPr lang="en-US" err="1"/>
              <a:t>el</a:t>
            </a:r>
            <a:r>
              <a:rPr lang="en-US"/>
              <a:t> 90% </a:t>
            </a:r>
            <a:r>
              <a:rPr lang="en-US" err="1"/>
              <a:t>será</a:t>
            </a:r>
            <a:r>
              <a:rPr lang="en-US"/>
              <a:t> </a:t>
            </a:r>
            <a:r>
              <a:rPr lang="en-US" err="1"/>
              <a:t>expulsada</a:t>
            </a:r>
            <a:r>
              <a:rPr lang="en-US"/>
              <a:t> de forma </a:t>
            </a:r>
            <a:r>
              <a:rPr lang="en-US" err="1"/>
              <a:t>espontánea</a:t>
            </a:r>
            <a:r>
              <a:rPr lang="en-US"/>
              <a:t>, </a:t>
            </a:r>
            <a:r>
              <a:rPr lang="en-US" err="1"/>
              <a:t>mientras</a:t>
            </a:r>
            <a:r>
              <a:rPr lang="en-US"/>
              <a:t> que </a:t>
            </a:r>
            <a:r>
              <a:rPr lang="en-US" err="1"/>
              <a:t>esto</a:t>
            </a:r>
            <a:r>
              <a:rPr lang="en-US"/>
              <a:t> </a:t>
            </a:r>
            <a:r>
              <a:rPr lang="en-US" err="1"/>
              <a:t>sólo</a:t>
            </a:r>
            <a:r>
              <a:rPr lang="en-US"/>
              <a:t> </a:t>
            </a:r>
            <a:r>
              <a:rPr lang="en-US" err="1"/>
              <a:t>ocurrirá</a:t>
            </a:r>
            <a:r>
              <a:rPr lang="en-US"/>
              <a:t> </a:t>
            </a:r>
            <a:r>
              <a:rPr lang="en-US" err="1"/>
              <a:t>en</a:t>
            </a:r>
            <a:r>
              <a:rPr lang="en-US"/>
              <a:t> </a:t>
            </a:r>
            <a:r>
              <a:rPr lang="en-US" err="1"/>
              <a:t>el</a:t>
            </a:r>
            <a:r>
              <a:rPr lang="en-US"/>
              <a:t> 50% de </a:t>
            </a:r>
            <a:r>
              <a:rPr lang="en-US" err="1"/>
              <a:t>los</a:t>
            </a:r>
            <a:r>
              <a:rPr lang="en-US"/>
              <a:t> </a:t>
            </a:r>
            <a:r>
              <a:rPr lang="en-US" err="1"/>
              <a:t>casos</a:t>
            </a:r>
            <a:r>
              <a:rPr lang="en-US"/>
              <a:t> </a:t>
            </a:r>
            <a:r>
              <a:rPr lang="en-US" err="1"/>
              <a:t>en</a:t>
            </a:r>
            <a:r>
              <a:rPr lang="en-US"/>
              <a:t> las que </a:t>
            </a:r>
            <a:r>
              <a:rPr lang="en-US" err="1"/>
              <a:t>midan</a:t>
            </a:r>
            <a:r>
              <a:rPr lang="en-US"/>
              <a:t> 5-7 mm y </a:t>
            </a:r>
            <a:r>
              <a:rPr lang="en-US" err="1"/>
              <a:t>excepcional</a:t>
            </a:r>
            <a:r>
              <a:rPr lang="en-US"/>
              <a:t> que </a:t>
            </a:r>
            <a:r>
              <a:rPr lang="en-US" err="1"/>
              <a:t>suceda</a:t>
            </a:r>
            <a:r>
              <a:rPr lang="en-US"/>
              <a:t> </a:t>
            </a:r>
            <a:r>
              <a:rPr lang="en-US" err="1"/>
              <a:t>en</a:t>
            </a:r>
            <a:r>
              <a:rPr lang="en-US"/>
              <a:t> las de un </a:t>
            </a:r>
            <a:r>
              <a:rPr lang="en-US" err="1"/>
              <a:t>tamaño</a:t>
            </a:r>
            <a:r>
              <a:rPr lang="en-US"/>
              <a:t> </a:t>
            </a:r>
            <a:r>
              <a:rPr lang="en-US" err="1"/>
              <a:t>igual</a:t>
            </a:r>
            <a:r>
              <a:rPr lang="en-US"/>
              <a:t> o superior a </a:t>
            </a:r>
            <a:r>
              <a:rPr lang="en-US" err="1"/>
              <a:t>los</a:t>
            </a:r>
            <a:r>
              <a:rPr lang="en-US"/>
              <a:t> 8 mm.</a:t>
            </a:r>
            <a:endParaRPr lang="en-US">
              <a:cs typeface="Calibri"/>
            </a:endParaRPr>
          </a:p>
          <a:p>
            <a:pPr marL="171450" indent="-171450">
              <a:buFont typeface="Arial"/>
              <a:buChar char="•"/>
            </a:pPr>
            <a:r>
              <a:rPr lang="en-US" err="1"/>
              <a:t>Otro</a:t>
            </a:r>
            <a:r>
              <a:rPr lang="en-US"/>
              <a:t> </a:t>
            </a:r>
            <a:r>
              <a:rPr lang="en-US" err="1"/>
              <a:t>aspecto</a:t>
            </a:r>
            <a:r>
              <a:rPr lang="en-US"/>
              <a:t> </a:t>
            </a:r>
            <a:r>
              <a:rPr lang="en-US" err="1"/>
              <a:t>importante</a:t>
            </a:r>
            <a:r>
              <a:rPr lang="en-US"/>
              <a:t> que se </a:t>
            </a:r>
            <a:r>
              <a:rPr lang="en-US" err="1"/>
              <a:t>debe</a:t>
            </a:r>
            <a:r>
              <a:rPr lang="en-US"/>
              <a:t> </a:t>
            </a:r>
            <a:r>
              <a:rPr lang="en-US" err="1"/>
              <a:t>considerar</a:t>
            </a:r>
            <a:r>
              <a:rPr lang="en-US"/>
              <a:t> es la </a:t>
            </a:r>
            <a:r>
              <a:rPr lang="en-US" err="1"/>
              <a:t>localización</a:t>
            </a:r>
            <a:r>
              <a:rPr lang="en-US"/>
              <a:t>; </a:t>
            </a:r>
            <a:r>
              <a:rPr lang="en-US" err="1"/>
              <a:t>ya</a:t>
            </a:r>
            <a:r>
              <a:rPr lang="en-US"/>
              <a:t> que las </a:t>
            </a:r>
            <a:r>
              <a:rPr lang="en-US" err="1"/>
              <a:t>localizadas</a:t>
            </a:r>
            <a:r>
              <a:rPr lang="en-US"/>
              <a:t> </a:t>
            </a:r>
            <a:r>
              <a:rPr lang="en-US" err="1"/>
              <a:t>en</a:t>
            </a:r>
            <a:r>
              <a:rPr lang="en-US"/>
              <a:t> la </a:t>
            </a:r>
            <a:r>
              <a:rPr lang="en-US" err="1"/>
              <a:t>unión</a:t>
            </a:r>
            <a:r>
              <a:rPr lang="en-US"/>
              <a:t> ureterovesical </a:t>
            </a:r>
            <a:r>
              <a:rPr lang="en-US" err="1"/>
              <a:t>pasan</a:t>
            </a:r>
            <a:r>
              <a:rPr lang="en-US"/>
              <a:t> a la </a:t>
            </a:r>
            <a:r>
              <a:rPr lang="en-US" err="1"/>
              <a:t>vejiga</a:t>
            </a:r>
            <a:r>
              <a:rPr lang="en-US"/>
              <a:t> sin </a:t>
            </a:r>
            <a:r>
              <a:rPr lang="en-US" err="1"/>
              <a:t>necesidad</a:t>
            </a:r>
            <a:r>
              <a:rPr lang="en-US"/>
              <a:t> de</a:t>
            </a:r>
            <a:endParaRPr lang="en-US">
              <a:cs typeface="Calibri"/>
            </a:endParaRPr>
          </a:p>
          <a:p>
            <a:r>
              <a:rPr lang="en-US" err="1"/>
              <a:t>intervención</a:t>
            </a:r>
            <a:r>
              <a:rPr lang="en-US"/>
              <a:t> </a:t>
            </a:r>
            <a:r>
              <a:rPr lang="en-US" err="1"/>
              <a:t>urológica</a:t>
            </a:r>
            <a:r>
              <a:rPr lang="en-US"/>
              <a:t> </a:t>
            </a:r>
            <a:r>
              <a:rPr lang="en-US" err="1"/>
              <a:t>en</a:t>
            </a:r>
            <a:r>
              <a:rPr lang="en-US"/>
              <a:t> un 90%. </a:t>
            </a:r>
            <a:r>
              <a:rPr lang="en-US" err="1"/>
              <a:t>Sólo</a:t>
            </a:r>
            <a:r>
              <a:rPr lang="en-US"/>
              <a:t> </a:t>
            </a:r>
            <a:r>
              <a:rPr lang="en-US" err="1"/>
              <a:t>progresarán</a:t>
            </a:r>
            <a:r>
              <a:rPr lang="en-US"/>
              <a:t> de forma </a:t>
            </a:r>
            <a:r>
              <a:rPr lang="en-US" err="1"/>
              <a:t>espontánea</a:t>
            </a:r>
            <a:r>
              <a:rPr lang="en-US"/>
              <a:t> un 20% de las que se </a:t>
            </a:r>
            <a:r>
              <a:rPr lang="en-US" err="1"/>
              <a:t>localizan</a:t>
            </a:r>
            <a:r>
              <a:rPr lang="en-US"/>
              <a:t> </a:t>
            </a:r>
            <a:r>
              <a:rPr lang="en-US" err="1"/>
              <a:t>en</a:t>
            </a:r>
            <a:r>
              <a:rPr lang="en-US"/>
              <a:t> </a:t>
            </a:r>
            <a:r>
              <a:rPr lang="en-US" err="1"/>
              <a:t>el</a:t>
            </a:r>
            <a:r>
              <a:rPr lang="en-US"/>
              <a:t> </a:t>
            </a:r>
            <a:r>
              <a:rPr lang="en-US" err="1"/>
              <a:t>uréter</a:t>
            </a:r>
            <a:r>
              <a:rPr lang="en-US"/>
              <a:t> proximal.</a:t>
            </a:r>
          </a:p>
          <a:p>
            <a:endParaRPr lang="en-US"/>
          </a:p>
          <a:p>
            <a:r>
              <a:rPr lang="en-US"/>
              <a:t>• </a:t>
            </a:r>
            <a:r>
              <a:rPr lang="en-US" err="1"/>
              <a:t>Ecografía</a:t>
            </a:r>
            <a:r>
              <a:rPr lang="en-US"/>
              <a:t> abdominal:</a:t>
            </a:r>
          </a:p>
          <a:p>
            <a:r>
              <a:rPr lang="en-US"/>
              <a:t>– </a:t>
            </a:r>
            <a:r>
              <a:rPr lang="en-US" err="1"/>
              <a:t>Su</a:t>
            </a:r>
            <a:r>
              <a:rPr lang="en-US"/>
              <a:t> </a:t>
            </a:r>
            <a:r>
              <a:rPr lang="en-US" err="1"/>
              <a:t>uso</a:t>
            </a:r>
            <a:r>
              <a:rPr lang="en-US"/>
              <a:t> </a:t>
            </a:r>
            <a:r>
              <a:rPr lang="en-US" err="1"/>
              <a:t>en</a:t>
            </a:r>
            <a:r>
              <a:rPr lang="en-US"/>
              <a:t> </a:t>
            </a:r>
            <a:r>
              <a:rPr lang="en-US" err="1"/>
              <a:t>el</a:t>
            </a:r>
            <a:r>
              <a:rPr lang="en-US"/>
              <a:t> </a:t>
            </a:r>
            <a:r>
              <a:rPr lang="en-US" err="1"/>
              <a:t>cólico</a:t>
            </a:r>
            <a:r>
              <a:rPr lang="en-US"/>
              <a:t> renal simple no es </a:t>
            </a:r>
            <a:r>
              <a:rPr lang="en-US" err="1"/>
              <a:t>obligatorio</a:t>
            </a:r>
            <a:r>
              <a:rPr lang="en-US"/>
              <a:t> </a:t>
            </a:r>
            <a:r>
              <a:rPr lang="en-US" err="1"/>
              <a:t>pero</a:t>
            </a:r>
            <a:r>
              <a:rPr lang="en-US"/>
              <a:t> </a:t>
            </a:r>
            <a:r>
              <a:rPr lang="en-US" err="1"/>
              <a:t>si</a:t>
            </a:r>
            <a:r>
              <a:rPr lang="en-US"/>
              <a:t> </a:t>
            </a:r>
            <a:r>
              <a:rPr lang="en-US" err="1"/>
              <a:t>cuando</a:t>
            </a:r>
            <a:r>
              <a:rPr lang="en-US"/>
              <a:t> </a:t>
            </a:r>
            <a:r>
              <a:rPr lang="en-US" err="1"/>
              <a:t>el</a:t>
            </a:r>
            <a:r>
              <a:rPr lang="en-US"/>
              <a:t> </a:t>
            </a:r>
            <a:r>
              <a:rPr lang="en-US" err="1"/>
              <a:t>cuadro</a:t>
            </a:r>
            <a:r>
              <a:rPr lang="en-US"/>
              <a:t> es </a:t>
            </a:r>
            <a:r>
              <a:rPr lang="en-US" b="1" err="1"/>
              <a:t>complicado</a:t>
            </a:r>
            <a:r>
              <a:rPr lang="en-US" b="1"/>
              <a:t> o con </a:t>
            </a:r>
            <a:r>
              <a:rPr lang="en-US" b="1" err="1"/>
              <a:t>dudas</a:t>
            </a:r>
            <a:r>
              <a:rPr lang="en-US" b="1"/>
              <a:t> </a:t>
            </a:r>
            <a:r>
              <a:rPr lang="en-US" b="1" err="1"/>
              <a:t>diagnósticas</a:t>
            </a:r>
            <a:endParaRPr lang="en-US" b="1">
              <a:cs typeface="Calibri"/>
            </a:endParaRPr>
          </a:p>
          <a:p>
            <a:r>
              <a:rPr lang="en-US"/>
              <a:t>– </a:t>
            </a:r>
            <a:r>
              <a:rPr lang="en-US" err="1"/>
              <a:t>Indicaciones</a:t>
            </a:r>
            <a:r>
              <a:rPr lang="en-US"/>
              <a:t> </a:t>
            </a:r>
            <a:r>
              <a:rPr lang="en-US" err="1"/>
              <a:t>ecografía</a:t>
            </a:r>
            <a:r>
              <a:rPr lang="en-US"/>
              <a:t> </a:t>
            </a:r>
            <a:r>
              <a:rPr lang="en-US" err="1"/>
              <a:t>urgente</a:t>
            </a:r>
            <a:r>
              <a:rPr lang="en-US"/>
              <a:t>:</a:t>
            </a:r>
          </a:p>
          <a:p>
            <a:r>
              <a:rPr lang="en-US"/>
              <a:t>● Anuria.</a:t>
            </a:r>
          </a:p>
          <a:p>
            <a:r>
              <a:rPr lang="en-US"/>
              <a:t>● </a:t>
            </a:r>
            <a:r>
              <a:rPr lang="en-US" err="1"/>
              <a:t>Insuficiencia</a:t>
            </a:r>
            <a:r>
              <a:rPr lang="en-US"/>
              <a:t> renal: </a:t>
            </a:r>
            <a:r>
              <a:rPr lang="en-US" err="1"/>
              <a:t>creatinina</a:t>
            </a:r>
            <a:r>
              <a:rPr lang="en-US"/>
              <a:t> mayor de 1,5 -2 mg/dl.</a:t>
            </a:r>
          </a:p>
          <a:p>
            <a:r>
              <a:rPr lang="en-US"/>
              <a:t>● </a:t>
            </a:r>
            <a:r>
              <a:rPr lang="en-US" err="1"/>
              <a:t>Monorreno</a:t>
            </a:r>
            <a:r>
              <a:rPr lang="en-US"/>
              <a:t> (</a:t>
            </a:r>
            <a:r>
              <a:rPr lang="en-US" err="1"/>
              <a:t>Evidencia</a:t>
            </a:r>
            <a:r>
              <a:rPr lang="en-US"/>
              <a:t> 4, GR A).</a:t>
            </a:r>
          </a:p>
          <a:p>
            <a:r>
              <a:rPr lang="en-US"/>
              <a:t>● </a:t>
            </a:r>
            <a:r>
              <a:rPr lang="en-US" err="1"/>
              <a:t>Fiebre</a:t>
            </a:r>
            <a:r>
              <a:rPr lang="en-US"/>
              <a:t> (</a:t>
            </a:r>
            <a:r>
              <a:rPr lang="en-US" err="1"/>
              <a:t>Evidencia</a:t>
            </a:r>
            <a:r>
              <a:rPr lang="en-US"/>
              <a:t> 4, GR A).</a:t>
            </a:r>
          </a:p>
          <a:p>
            <a:r>
              <a:rPr lang="en-US"/>
              <a:t>● </a:t>
            </a:r>
            <a:r>
              <a:rPr lang="en-US" err="1"/>
              <a:t>Leucocitosis</a:t>
            </a:r>
            <a:r>
              <a:rPr lang="en-US"/>
              <a:t> con </a:t>
            </a:r>
            <a:r>
              <a:rPr lang="en-US" err="1"/>
              <a:t>desviación</a:t>
            </a:r>
            <a:r>
              <a:rPr lang="en-US"/>
              <a:t> </a:t>
            </a:r>
            <a:r>
              <a:rPr lang="en-US" err="1"/>
              <a:t>izquierda</a:t>
            </a:r>
            <a:r>
              <a:rPr lang="en-US"/>
              <a:t>.</a:t>
            </a:r>
          </a:p>
          <a:p>
            <a:r>
              <a:rPr lang="en-US"/>
              <a:t>● </a:t>
            </a:r>
            <a:r>
              <a:rPr lang="en-US" err="1"/>
              <a:t>Cólicos</a:t>
            </a:r>
            <a:r>
              <a:rPr lang="en-US"/>
              <a:t> </a:t>
            </a:r>
            <a:r>
              <a:rPr lang="en-US" err="1"/>
              <a:t>renales</a:t>
            </a:r>
            <a:r>
              <a:rPr lang="en-US"/>
              <a:t> </a:t>
            </a:r>
            <a:r>
              <a:rPr lang="en-US" err="1"/>
              <a:t>resistentes</a:t>
            </a:r>
            <a:r>
              <a:rPr lang="en-US"/>
              <a:t> al </a:t>
            </a:r>
            <a:r>
              <a:rPr lang="en-US" err="1"/>
              <a:t>tratamiento</a:t>
            </a:r>
            <a:r>
              <a:rPr lang="en-US"/>
              <a:t>.</a:t>
            </a:r>
          </a:p>
          <a:p>
            <a:r>
              <a:rPr lang="en-US"/>
              <a:t>● </a:t>
            </a:r>
            <a:r>
              <a:rPr lang="en-US" err="1"/>
              <a:t>Clínica</a:t>
            </a:r>
            <a:r>
              <a:rPr lang="en-US"/>
              <a:t> </a:t>
            </a:r>
            <a:r>
              <a:rPr lang="en-US" err="1"/>
              <a:t>prolongada</a:t>
            </a:r>
            <a:r>
              <a:rPr lang="en-US"/>
              <a:t> o </a:t>
            </a:r>
            <a:r>
              <a:rPr lang="en-US" err="1"/>
              <a:t>muy</a:t>
            </a:r>
            <a:r>
              <a:rPr lang="en-US"/>
              <a:t> </a:t>
            </a:r>
            <a:r>
              <a:rPr lang="en-US" err="1"/>
              <a:t>recidivante</a:t>
            </a:r>
            <a:r>
              <a:rPr lang="en-US"/>
              <a:t>.</a:t>
            </a:r>
          </a:p>
          <a:p>
            <a:r>
              <a:rPr lang="en-US"/>
              <a:t>● </a:t>
            </a:r>
            <a:r>
              <a:rPr lang="en-US" err="1"/>
              <a:t>Gestantes</a:t>
            </a:r>
            <a:r>
              <a:rPr lang="en-US"/>
              <a:t> (</a:t>
            </a:r>
            <a:r>
              <a:rPr lang="en-US" err="1"/>
              <a:t>Evidencia</a:t>
            </a:r>
            <a:r>
              <a:rPr lang="en-US"/>
              <a:t> 1a, GR A).</a:t>
            </a:r>
          </a:p>
          <a:p>
            <a:r>
              <a:rPr lang="en-US"/>
              <a:t>● Duda </a:t>
            </a:r>
            <a:r>
              <a:rPr lang="en-US" err="1"/>
              <a:t>diagnóstica</a:t>
            </a:r>
            <a:r>
              <a:rPr lang="en-US"/>
              <a:t> de </a:t>
            </a:r>
            <a:r>
              <a:rPr lang="en-US" err="1"/>
              <a:t>origen</a:t>
            </a:r>
            <a:r>
              <a:rPr lang="en-US"/>
              <a:t> del dolor (</a:t>
            </a:r>
            <a:r>
              <a:rPr lang="en-US" err="1"/>
              <a:t>Evidencia</a:t>
            </a:r>
            <a:r>
              <a:rPr lang="en-US"/>
              <a:t> 4, GR A).</a:t>
            </a:r>
            <a:endParaRPr lang="en-US">
              <a:cs typeface="Calibri"/>
            </a:endParaRPr>
          </a:p>
          <a:p>
            <a:r>
              <a:rPr lang="en-US"/>
              <a:t>– Permite </a:t>
            </a:r>
            <a:r>
              <a:rPr lang="en-US" err="1"/>
              <a:t>valorar</a:t>
            </a:r>
            <a:r>
              <a:rPr lang="en-US"/>
              <a:t> la </a:t>
            </a:r>
            <a:r>
              <a:rPr lang="en-US" err="1"/>
              <a:t>dilatación</a:t>
            </a:r>
            <a:r>
              <a:rPr lang="en-US"/>
              <a:t> de la </a:t>
            </a:r>
            <a:r>
              <a:rPr lang="en-US" err="1"/>
              <a:t>vía</a:t>
            </a:r>
            <a:r>
              <a:rPr lang="en-US"/>
              <a:t> </a:t>
            </a:r>
            <a:r>
              <a:rPr lang="en-US" err="1"/>
              <a:t>urinaria</a:t>
            </a:r>
            <a:r>
              <a:rPr lang="en-US"/>
              <a:t> con </a:t>
            </a:r>
            <a:r>
              <a:rPr lang="en-US" err="1"/>
              <a:t>una</a:t>
            </a:r>
            <a:r>
              <a:rPr lang="en-US"/>
              <a:t> </a:t>
            </a:r>
            <a:r>
              <a:rPr lang="en-US" err="1"/>
              <a:t>sensibilidad</a:t>
            </a:r>
            <a:r>
              <a:rPr lang="en-US"/>
              <a:t> del 96%, la </a:t>
            </a:r>
            <a:r>
              <a:rPr lang="en-US" err="1"/>
              <a:t>presencia</a:t>
            </a:r>
            <a:r>
              <a:rPr lang="en-US"/>
              <a:t> de </a:t>
            </a:r>
            <a:r>
              <a:rPr lang="en-US" err="1"/>
              <a:t>litiasis</a:t>
            </a:r>
            <a:r>
              <a:rPr lang="en-US"/>
              <a:t>, </a:t>
            </a:r>
            <a:r>
              <a:rPr lang="en-US" err="1"/>
              <a:t>el</a:t>
            </a:r>
            <a:r>
              <a:rPr lang="en-US"/>
              <a:t> </a:t>
            </a:r>
            <a:r>
              <a:rPr lang="en-US" err="1"/>
              <a:t>tamaño</a:t>
            </a:r>
            <a:r>
              <a:rPr lang="en-US"/>
              <a:t> renal, </a:t>
            </a:r>
            <a:r>
              <a:rPr lang="en-US" err="1"/>
              <a:t>tumores</a:t>
            </a:r>
            <a:r>
              <a:rPr lang="en-US"/>
              <a:t>, </a:t>
            </a:r>
            <a:r>
              <a:rPr lang="en-US" err="1"/>
              <a:t>abscesos</a:t>
            </a:r>
            <a:r>
              <a:rPr lang="en-US"/>
              <a:t> y </a:t>
            </a:r>
            <a:r>
              <a:rPr lang="en-US" err="1"/>
              <a:t>colecciones</a:t>
            </a:r>
            <a:r>
              <a:rPr lang="en-US"/>
              <a:t> </a:t>
            </a:r>
            <a:r>
              <a:rPr lang="en-US" err="1"/>
              <a:t>perirrenales</a:t>
            </a:r>
            <a:r>
              <a:rPr lang="en-US"/>
              <a:t>. </a:t>
            </a:r>
            <a:r>
              <a:rPr lang="en-US" err="1"/>
              <a:t>Además</a:t>
            </a:r>
            <a:r>
              <a:rPr lang="en-US"/>
              <a:t>, </a:t>
            </a:r>
            <a:r>
              <a:rPr lang="en-US" err="1"/>
              <a:t>permite</a:t>
            </a:r>
            <a:r>
              <a:rPr lang="en-US"/>
              <a:t> </a:t>
            </a:r>
            <a:r>
              <a:rPr lang="en-US" err="1"/>
              <a:t>diagnosticar</a:t>
            </a:r>
            <a:r>
              <a:rPr lang="en-US"/>
              <a:t> </a:t>
            </a:r>
            <a:r>
              <a:rPr lang="en-US" err="1"/>
              <a:t>otras</a:t>
            </a:r>
            <a:r>
              <a:rPr lang="en-US"/>
              <a:t> </a:t>
            </a:r>
            <a:r>
              <a:rPr lang="en-US" err="1"/>
              <a:t>patologías</a:t>
            </a:r>
            <a:r>
              <a:rPr lang="en-US"/>
              <a:t> </a:t>
            </a:r>
            <a:r>
              <a:rPr lang="en-US" err="1"/>
              <a:t>abdominales</a:t>
            </a:r>
            <a:r>
              <a:rPr lang="en-US"/>
              <a:t>.</a:t>
            </a:r>
          </a:p>
          <a:p>
            <a:r>
              <a:rPr lang="en-US"/>
              <a:t>– La principal </a:t>
            </a:r>
            <a:r>
              <a:rPr lang="en-US" err="1"/>
              <a:t>limitación</a:t>
            </a:r>
            <a:r>
              <a:rPr lang="en-US"/>
              <a:t> es que </a:t>
            </a:r>
            <a:r>
              <a:rPr lang="en-US" err="1"/>
              <a:t>puede</a:t>
            </a:r>
            <a:r>
              <a:rPr lang="en-US"/>
              <a:t> pasar </a:t>
            </a:r>
            <a:r>
              <a:rPr lang="en-US" err="1"/>
              <a:t>por</a:t>
            </a:r>
            <a:r>
              <a:rPr lang="en-US"/>
              <a:t> alto hasta </a:t>
            </a:r>
            <a:r>
              <a:rPr lang="en-US" err="1"/>
              <a:t>el</a:t>
            </a:r>
            <a:r>
              <a:rPr lang="en-US"/>
              <a:t> 30% de las ectasias </a:t>
            </a:r>
            <a:r>
              <a:rPr lang="en-US" err="1"/>
              <a:t>pielo-caliciales</a:t>
            </a:r>
            <a:r>
              <a:rPr lang="en-US"/>
              <a:t> </a:t>
            </a:r>
            <a:r>
              <a:rPr lang="en-US" err="1"/>
              <a:t>en</a:t>
            </a:r>
            <a:r>
              <a:rPr lang="en-US"/>
              <a:t> </a:t>
            </a:r>
            <a:r>
              <a:rPr lang="en-US" err="1"/>
              <a:t>el</a:t>
            </a:r>
            <a:r>
              <a:rPr lang="en-US"/>
              <a:t> </a:t>
            </a:r>
            <a:r>
              <a:rPr lang="en-US" err="1"/>
              <a:t>momento</a:t>
            </a:r>
            <a:r>
              <a:rPr lang="en-US"/>
              <a:t> </a:t>
            </a:r>
            <a:r>
              <a:rPr lang="en-US" err="1"/>
              <a:t>inicial</a:t>
            </a:r>
            <a:r>
              <a:rPr lang="en-US"/>
              <a:t>.</a:t>
            </a:r>
          </a:p>
          <a:p>
            <a:endParaRPr lang="en-US"/>
          </a:p>
          <a:p>
            <a:r>
              <a:rPr lang="en-US"/>
              <a:t>• </a:t>
            </a:r>
            <a:r>
              <a:rPr lang="en-US" err="1"/>
              <a:t>Urografía</a:t>
            </a:r>
            <a:r>
              <a:rPr lang="en-US"/>
              <a:t> iv no se </a:t>
            </a:r>
            <a:r>
              <a:rPr lang="en-US" err="1"/>
              <a:t>considera</a:t>
            </a:r>
            <a:r>
              <a:rPr lang="en-US"/>
              <a:t> </a:t>
            </a:r>
            <a:r>
              <a:rPr lang="en-US" err="1"/>
              <a:t>prueba</a:t>
            </a:r>
            <a:r>
              <a:rPr lang="en-US"/>
              <a:t> de </a:t>
            </a:r>
            <a:r>
              <a:rPr lang="en-US" err="1"/>
              <a:t>elección</a:t>
            </a:r>
            <a:r>
              <a:rPr lang="en-US"/>
              <a:t> </a:t>
            </a:r>
            <a:r>
              <a:rPr lang="en-US" err="1"/>
              <a:t>en</a:t>
            </a:r>
            <a:r>
              <a:rPr lang="en-US"/>
              <a:t> </a:t>
            </a:r>
            <a:r>
              <a:rPr lang="en-US" err="1"/>
              <a:t>pacientes</a:t>
            </a:r>
            <a:r>
              <a:rPr lang="en-US"/>
              <a:t> </a:t>
            </a:r>
            <a:r>
              <a:rPr lang="en-US" err="1"/>
              <a:t>en</a:t>
            </a:r>
            <a:r>
              <a:rPr lang="en-US"/>
              <a:t> </a:t>
            </a:r>
            <a:r>
              <a:rPr lang="en-US" err="1"/>
              <a:t>el</a:t>
            </a:r>
            <a:r>
              <a:rPr lang="en-US"/>
              <a:t> </a:t>
            </a:r>
            <a:r>
              <a:rPr lang="en-US" err="1"/>
              <a:t>servicio</a:t>
            </a:r>
            <a:r>
              <a:rPr lang="en-US"/>
              <a:t> de </a:t>
            </a:r>
            <a:r>
              <a:rPr lang="en-US" err="1"/>
              <a:t>urgencias</a:t>
            </a:r>
            <a:r>
              <a:rPr lang="en-US"/>
              <a:t>.</a:t>
            </a:r>
          </a:p>
          <a:p>
            <a:endParaRPr lang="en-US"/>
          </a:p>
          <a:p>
            <a:r>
              <a:rPr lang="en-US"/>
              <a:t>• TAC </a:t>
            </a:r>
            <a:r>
              <a:rPr lang="en-US" err="1"/>
              <a:t>abdomino-pélvico</a:t>
            </a:r>
            <a:r>
              <a:rPr lang="en-US"/>
              <a:t> (sin </a:t>
            </a:r>
            <a:r>
              <a:rPr lang="en-US" err="1"/>
              <a:t>contraste</a:t>
            </a:r>
            <a:r>
              <a:rPr lang="en-US"/>
              <a:t>):</a:t>
            </a:r>
          </a:p>
          <a:p>
            <a:r>
              <a:rPr lang="en-US"/>
              <a:t>– Se </a:t>
            </a:r>
            <a:r>
              <a:rPr lang="en-US" err="1"/>
              <a:t>realizará</a:t>
            </a:r>
            <a:r>
              <a:rPr lang="en-US"/>
              <a:t> </a:t>
            </a:r>
            <a:r>
              <a:rPr lang="en-US" err="1"/>
              <a:t>si</a:t>
            </a:r>
            <a:r>
              <a:rPr lang="en-US"/>
              <a:t>, </a:t>
            </a:r>
            <a:r>
              <a:rPr lang="en-US" err="1"/>
              <a:t>tras</a:t>
            </a:r>
            <a:r>
              <a:rPr lang="en-US"/>
              <a:t> </a:t>
            </a:r>
            <a:r>
              <a:rPr lang="en-US" err="1"/>
              <a:t>el</a:t>
            </a:r>
            <a:r>
              <a:rPr lang="en-US"/>
              <a:t> </a:t>
            </a:r>
            <a:r>
              <a:rPr lang="en-US" err="1"/>
              <a:t>estudio</a:t>
            </a:r>
            <a:r>
              <a:rPr lang="en-US"/>
              <a:t> de RX simple y </a:t>
            </a:r>
            <a:r>
              <a:rPr lang="en-US" err="1"/>
              <a:t>ecografía</a:t>
            </a:r>
            <a:r>
              <a:rPr lang="en-US"/>
              <a:t> abdominal y </a:t>
            </a:r>
            <a:r>
              <a:rPr lang="en-US" err="1"/>
              <a:t>tras</a:t>
            </a:r>
            <a:r>
              <a:rPr lang="en-US"/>
              <a:t> </a:t>
            </a:r>
            <a:r>
              <a:rPr lang="en-US" err="1"/>
              <a:t>valoración</a:t>
            </a:r>
            <a:r>
              <a:rPr lang="en-US"/>
              <a:t> </a:t>
            </a:r>
            <a:r>
              <a:rPr lang="en-US" err="1"/>
              <a:t>por</a:t>
            </a:r>
            <a:r>
              <a:rPr lang="en-US"/>
              <a:t> </a:t>
            </a:r>
            <a:r>
              <a:rPr lang="en-US" err="1"/>
              <a:t>el</a:t>
            </a:r>
            <a:r>
              <a:rPr lang="en-US"/>
              <a:t> </a:t>
            </a:r>
            <a:r>
              <a:rPr lang="en-US" err="1"/>
              <a:t>urólogo</a:t>
            </a:r>
            <a:r>
              <a:rPr lang="en-US"/>
              <a:t>, </a:t>
            </a:r>
            <a:r>
              <a:rPr lang="en-US" err="1"/>
              <a:t>existen</a:t>
            </a:r>
            <a:r>
              <a:rPr lang="en-US"/>
              <a:t> </a:t>
            </a:r>
            <a:r>
              <a:rPr lang="en-US" err="1"/>
              <a:t>dudas</a:t>
            </a:r>
            <a:r>
              <a:rPr lang="en-US"/>
              <a:t> </a:t>
            </a:r>
            <a:r>
              <a:rPr lang="en-US" err="1"/>
              <a:t>diagnósticas</a:t>
            </a:r>
            <a:r>
              <a:rPr lang="en-US"/>
              <a:t>, </a:t>
            </a:r>
            <a:r>
              <a:rPr lang="en-US" err="1"/>
              <a:t>siendo</a:t>
            </a:r>
            <a:r>
              <a:rPr lang="en-US"/>
              <a:t> </a:t>
            </a:r>
            <a:r>
              <a:rPr lang="en-US" err="1"/>
              <a:t>capaz</a:t>
            </a:r>
            <a:r>
              <a:rPr lang="en-US"/>
              <a:t> de </a:t>
            </a:r>
            <a:r>
              <a:rPr lang="en-US" err="1"/>
              <a:t>identificar</a:t>
            </a:r>
            <a:r>
              <a:rPr lang="en-US"/>
              <a:t> </a:t>
            </a:r>
            <a:r>
              <a:rPr lang="en-US" err="1"/>
              <a:t>causas</a:t>
            </a:r>
            <a:r>
              <a:rPr lang="en-US"/>
              <a:t> no</a:t>
            </a:r>
          </a:p>
          <a:p>
            <a:r>
              <a:rPr lang="en-US" err="1"/>
              <a:t>urológicas</a:t>
            </a:r>
            <a:r>
              <a:rPr lang="en-US"/>
              <a:t> de dolor lumbar </a:t>
            </a:r>
            <a:r>
              <a:rPr lang="en-US" err="1"/>
              <a:t>tipo</a:t>
            </a:r>
            <a:r>
              <a:rPr lang="en-US"/>
              <a:t> </a:t>
            </a:r>
            <a:r>
              <a:rPr lang="en-US" err="1"/>
              <a:t>cólico</a:t>
            </a:r>
            <a:r>
              <a:rPr lang="en-US"/>
              <a:t>.</a:t>
            </a:r>
          </a:p>
          <a:p>
            <a:r>
              <a:rPr lang="en-US"/>
              <a:t>– Permite </a:t>
            </a:r>
            <a:r>
              <a:rPr lang="en-US" err="1"/>
              <a:t>identificar</a:t>
            </a:r>
            <a:r>
              <a:rPr lang="en-US"/>
              <a:t> </a:t>
            </a:r>
            <a:r>
              <a:rPr lang="en-US" err="1"/>
              <a:t>litiasis</a:t>
            </a:r>
            <a:r>
              <a:rPr lang="en-US"/>
              <a:t> </a:t>
            </a:r>
            <a:r>
              <a:rPr lang="en-US" err="1"/>
              <a:t>independientemente</a:t>
            </a:r>
            <a:r>
              <a:rPr lang="en-US"/>
              <a:t> de </a:t>
            </a:r>
            <a:r>
              <a:rPr lang="en-US" err="1"/>
              <a:t>su</a:t>
            </a:r>
            <a:r>
              <a:rPr lang="en-US"/>
              <a:t> </a:t>
            </a:r>
            <a:r>
              <a:rPr lang="en-US" err="1"/>
              <a:t>tamaño</a:t>
            </a:r>
            <a:r>
              <a:rPr lang="en-US"/>
              <a:t>, </a:t>
            </a:r>
            <a:r>
              <a:rPr lang="en-US" err="1"/>
              <a:t>localización</a:t>
            </a:r>
            <a:r>
              <a:rPr lang="en-US"/>
              <a:t> y </a:t>
            </a:r>
            <a:r>
              <a:rPr lang="en-US" err="1"/>
              <a:t>composición</a:t>
            </a:r>
            <a:r>
              <a:rPr lang="en-US"/>
              <a:t>, con </a:t>
            </a:r>
            <a:r>
              <a:rPr lang="en-US" err="1"/>
              <a:t>una</a:t>
            </a:r>
            <a:r>
              <a:rPr lang="en-US"/>
              <a:t> </a:t>
            </a:r>
            <a:r>
              <a:rPr lang="en-US" err="1"/>
              <a:t>sensibilidad</a:t>
            </a:r>
            <a:r>
              <a:rPr lang="en-US"/>
              <a:t> de hasta </a:t>
            </a:r>
            <a:r>
              <a:rPr lang="en-US" err="1"/>
              <a:t>el</a:t>
            </a:r>
            <a:r>
              <a:rPr lang="en-US"/>
              <a:t> 98% y </a:t>
            </a:r>
            <a:r>
              <a:rPr lang="en-US" err="1"/>
              <a:t>especificidad</a:t>
            </a:r>
            <a:r>
              <a:rPr lang="en-US"/>
              <a:t> de hasta </a:t>
            </a:r>
            <a:r>
              <a:rPr lang="en-US" err="1"/>
              <a:t>el</a:t>
            </a:r>
            <a:r>
              <a:rPr lang="en-US"/>
              <a:t> 100%.</a:t>
            </a:r>
          </a:p>
        </p:txBody>
      </p:sp>
      <p:sp>
        <p:nvSpPr>
          <p:cNvPr id="4" name="Marcador de número de diapositiva 3"/>
          <p:cNvSpPr>
            <a:spLocks noGrp="1"/>
          </p:cNvSpPr>
          <p:nvPr>
            <p:ph type="sldNum" sz="quarter" idx="5"/>
          </p:nvPr>
        </p:nvSpPr>
        <p:spPr/>
        <p:txBody>
          <a:bodyPr/>
          <a:lstStyle/>
          <a:p>
            <a:fld id="{C88B063D-97FA-4E7A-9A3D-ECB46201A0F9}" type="slidenum">
              <a:rPr lang="es-ES"/>
              <a:t>16</a:t>
            </a:fld>
            <a:endParaRPr lang="es-ES"/>
          </a:p>
        </p:txBody>
      </p:sp>
    </p:spTree>
    <p:extLst>
      <p:ext uri="{BB962C8B-B14F-4D97-AF65-F5344CB8AC3E}">
        <p14:creationId xmlns:p14="http://schemas.microsoft.com/office/powerpoint/2010/main" val="267454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 Hay que </a:t>
            </a:r>
            <a:r>
              <a:rPr lang="en-US" err="1"/>
              <a:t>tener</a:t>
            </a:r>
            <a:r>
              <a:rPr lang="en-US"/>
              <a:t> </a:t>
            </a:r>
            <a:r>
              <a:rPr lang="en-US" err="1"/>
              <a:t>en</a:t>
            </a:r>
            <a:r>
              <a:rPr lang="en-US"/>
              <a:t> </a:t>
            </a:r>
            <a:r>
              <a:rPr lang="en-US" err="1"/>
              <a:t>cuenta</a:t>
            </a:r>
            <a:r>
              <a:rPr lang="en-US"/>
              <a:t> que </a:t>
            </a:r>
            <a:r>
              <a:rPr lang="en-US" err="1"/>
              <a:t>los</a:t>
            </a:r>
            <a:r>
              <a:rPr lang="en-US"/>
              <a:t> </a:t>
            </a:r>
            <a:r>
              <a:rPr lang="en-US" err="1"/>
              <a:t>cálculos</a:t>
            </a:r>
            <a:r>
              <a:rPr lang="en-US"/>
              <a:t> de </a:t>
            </a:r>
            <a:r>
              <a:rPr lang="en-US" err="1"/>
              <a:t>ácido</a:t>
            </a:r>
            <a:r>
              <a:rPr lang="en-US"/>
              <a:t> </a:t>
            </a:r>
            <a:r>
              <a:rPr lang="en-US" err="1"/>
              <a:t>úrico</a:t>
            </a:r>
            <a:r>
              <a:rPr lang="en-US"/>
              <a:t>, </a:t>
            </a:r>
            <a:r>
              <a:rPr lang="en-US" err="1"/>
              <a:t>los</a:t>
            </a:r>
            <a:r>
              <a:rPr lang="en-US"/>
              <a:t> de </a:t>
            </a:r>
            <a:r>
              <a:rPr lang="en-US" err="1"/>
              <a:t>cistina</a:t>
            </a:r>
            <a:r>
              <a:rPr lang="en-US"/>
              <a:t> </a:t>
            </a:r>
            <a:r>
              <a:rPr lang="en-US" err="1"/>
              <a:t>menores</a:t>
            </a:r>
            <a:r>
              <a:rPr lang="en-US"/>
              <a:t> de 4 mm </a:t>
            </a:r>
            <a:r>
              <a:rPr lang="en-US" err="1"/>
              <a:t>ni</a:t>
            </a:r>
            <a:r>
              <a:rPr lang="en-US"/>
              <a:t> </a:t>
            </a:r>
            <a:r>
              <a:rPr lang="en-US" err="1"/>
              <a:t>los</a:t>
            </a:r>
            <a:r>
              <a:rPr lang="en-US"/>
              <a:t> de </a:t>
            </a:r>
            <a:r>
              <a:rPr lang="en-US" err="1"/>
              <a:t>fosfato</a:t>
            </a:r>
            <a:r>
              <a:rPr lang="en-US"/>
              <a:t> </a:t>
            </a:r>
            <a:r>
              <a:rPr lang="en-US" err="1"/>
              <a:t>amónico</a:t>
            </a:r>
            <a:r>
              <a:rPr lang="en-US"/>
              <a:t> </a:t>
            </a:r>
            <a:r>
              <a:rPr lang="en-US" err="1"/>
              <a:t>menores</a:t>
            </a:r>
            <a:r>
              <a:rPr lang="en-US"/>
              <a:t> de 2 mm no son </a:t>
            </a:r>
            <a:r>
              <a:rPr lang="en-US" err="1"/>
              <a:t>detectables</a:t>
            </a:r>
            <a:r>
              <a:rPr lang="en-US"/>
              <a:t> </a:t>
            </a:r>
            <a:r>
              <a:rPr lang="en-US" err="1"/>
              <a:t>en</a:t>
            </a:r>
            <a:r>
              <a:rPr lang="en-US"/>
              <a:t> la </a:t>
            </a:r>
            <a:r>
              <a:rPr lang="en-US" err="1"/>
              <a:t>radiografía</a:t>
            </a:r>
            <a:r>
              <a:rPr lang="en-US"/>
              <a:t>.</a:t>
            </a:r>
            <a:endParaRPr lang="es-ES"/>
          </a:p>
          <a:p>
            <a:r>
              <a:rPr lang="en-US"/>
              <a:t>– Podemos </a:t>
            </a:r>
            <a:r>
              <a:rPr lang="en-US" err="1"/>
              <a:t>visualizar</a:t>
            </a:r>
            <a:r>
              <a:rPr lang="en-US"/>
              <a:t> las </a:t>
            </a:r>
            <a:r>
              <a:rPr lang="en-US" err="1"/>
              <a:t>litiasis</a:t>
            </a:r>
            <a:r>
              <a:rPr lang="en-US"/>
              <a:t> con </a:t>
            </a:r>
            <a:r>
              <a:rPr lang="en-US" err="1"/>
              <a:t>componente</a:t>
            </a:r>
            <a:r>
              <a:rPr lang="en-US"/>
              <a:t> </a:t>
            </a:r>
            <a:r>
              <a:rPr lang="en-US" err="1"/>
              <a:t>cálcico</a:t>
            </a:r>
            <a:r>
              <a:rPr lang="en-US"/>
              <a:t> (</a:t>
            </a:r>
            <a:r>
              <a:rPr lang="en-US" err="1"/>
              <a:t>radioopacos</a:t>
            </a:r>
            <a:r>
              <a:rPr lang="en-US"/>
              <a:t>) hasta </a:t>
            </a:r>
            <a:r>
              <a:rPr lang="en-US" err="1"/>
              <a:t>en</a:t>
            </a:r>
            <a:r>
              <a:rPr lang="en-US"/>
              <a:t> un 60% de </a:t>
            </a:r>
            <a:r>
              <a:rPr lang="en-US" err="1"/>
              <a:t>los</a:t>
            </a:r>
            <a:r>
              <a:rPr lang="en-US"/>
              <a:t> </a:t>
            </a:r>
            <a:r>
              <a:rPr lang="en-US" err="1"/>
              <a:t>casos</a:t>
            </a:r>
            <a:r>
              <a:rPr lang="en-US"/>
              <a:t>.</a:t>
            </a:r>
            <a:endParaRPr lang="es-ES"/>
          </a:p>
          <a:p>
            <a:r>
              <a:rPr lang="en-US"/>
              <a:t>– Hay que </a:t>
            </a:r>
            <a:r>
              <a:rPr lang="en-US" err="1"/>
              <a:t>buscar</a:t>
            </a:r>
            <a:r>
              <a:rPr lang="en-US"/>
              <a:t> </a:t>
            </a:r>
            <a:r>
              <a:rPr lang="en-US" err="1"/>
              <a:t>imágenes</a:t>
            </a:r>
            <a:r>
              <a:rPr lang="en-US"/>
              <a:t> </a:t>
            </a:r>
            <a:r>
              <a:rPr lang="en-US" err="1"/>
              <a:t>radioopacas</a:t>
            </a:r>
            <a:r>
              <a:rPr lang="en-US"/>
              <a:t> </a:t>
            </a:r>
            <a:r>
              <a:rPr lang="en-US" err="1"/>
              <a:t>sobre</a:t>
            </a:r>
            <a:r>
              <a:rPr lang="en-US"/>
              <a:t> la </a:t>
            </a:r>
            <a:r>
              <a:rPr lang="en-US" err="1"/>
              <a:t>silueta</a:t>
            </a:r>
            <a:r>
              <a:rPr lang="en-US"/>
              <a:t> renal y </a:t>
            </a:r>
            <a:r>
              <a:rPr lang="en-US" err="1"/>
              <a:t>teóricos</a:t>
            </a:r>
            <a:r>
              <a:rPr lang="en-US"/>
              <a:t> </a:t>
            </a:r>
            <a:r>
              <a:rPr lang="en-US" err="1"/>
              <a:t>trayectos</a:t>
            </a:r>
            <a:r>
              <a:rPr lang="en-US"/>
              <a:t> </a:t>
            </a:r>
            <a:r>
              <a:rPr lang="en-US" err="1"/>
              <a:t>ureterales</a:t>
            </a:r>
            <a:r>
              <a:rPr lang="en-US"/>
              <a:t>.</a:t>
            </a:r>
            <a:endParaRPr lang="es-ES"/>
          </a:p>
          <a:p>
            <a:r>
              <a:rPr lang="en-US"/>
              <a:t>– El </a:t>
            </a:r>
            <a:r>
              <a:rPr lang="en-US" err="1"/>
              <a:t>aumento</a:t>
            </a:r>
            <a:r>
              <a:rPr lang="en-US"/>
              <a:t> de la </a:t>
            </a:r>
            <a:r>
              <a:rPr lang="en-US" err="1"/>
              <a:t>silueta</a:t>
            </a:r>
            <a:r>
              <a:rPr lang="en-US"/>
              <a:t> renal </a:t>
            </a:r>
            <a:r>
              <a:rPr lang="en-US" err="1"/>
              <a:t>sugiere</a:t>
            </a:r>
            <a:r>
              <a:rPr lang="en-US"/>
              <a:t> </a:t>
            </a:r>
            <a:r>
              <a:rPr lang="en-US" err="1"/>
              <a:t>una</a:t>
            </a:r>
            <a:r>
              <a:rPr lang="en-US"/>
              <a:t> </a:t>
            </a:r>
            <a:r>
              <a:rPr lang="en-US" err="1"/>
              <a:t>obstrucción</a:t>
            </a:r>
            <a:r>
              <a:rPr lang="en-US"/>
              <a:t> </a:t>
            </a:r>
            <a:r>
              <a:rPr lang="en-US" err="1"/>
              <a:t>en</a:t>
            </a:r>
            <a:r>
              <a:rPr lang="en-US"/>
              <a:t> la </a:t>
            </a:r>
            <a:r>
              <a:rPr lang="en-US" err="1"/>
              <a:t>vía</a:t>
            </a:r>
            <a:r>
              <a:rPr lang="en-US"/>
              <a:t> </a:t>
            </a:r>
            <a:r>
              <a:rPr lang="en-US" err="1"/>
              <a:t>excretora</a:t>
            </a:r>
            <a:r>
              <a:rPr lang="en-US"/>
              <a:t>.</a:t>
            </a:r>
            <a:endParaRPr lang="es-ES"/>
          </a:p>
          <a:p>
            <a:r>
              <a:rPr lang="en-US"/>
              <a:t>– </a:t>
            </a:r>
            <a:r>
              <a:rPr lang="en-US" err="1"/>
              <a:t>Signos</a:t>
            </a:r>
            <a:r>
              <a:rPr lang="en-US"/>
              <a:t> de </a:t>
            </a:r>
            <a:r>
              <a:rPr lang="en-US" err="1"/>
              <a:t>posición</a:t>
            </a:r>
            <a:r>
              <a:rPr lang="en-US"/>
              <a:t> </a:t>
            </a:r>
            <a:r>
              <a:rPr lang="en-US" err="1"/>
              <a:t>antiálgica</a:t>
            </a:r>
            <a:r>
              <a:rPr lang="en-US"/>
              <a:t> (</a:t>
            </a:r>
            <a:r>
              <a:rPr lang="en-US" err="1"/>
              <a:t>escoliosis</a:t>
            </a:r>
            <a:r>
              <a:rPr lang="en-US"/>
              <a:t> de </a:t>
            </a:r>
            <a:r>
              <a:rPr lang="en-US" err="1"/>
              <a:t>concavidad</a:t>
            </a:r>
            <a:r>
              <a:rPr lang="en-US"/>
              <a:t> </a:t>
            </a:r>
            <a:r>
              <a:rPr lang="en-US" err="1"/>
              <a:t>hacia</a:t>
            </a:r>
            <a:r>
              <a:rPr lang="en-US"/>
              <a:t> </a:t>
            </a:r>
            <a:r>
              <a:rPr lang="en-US" err="1"/>
              <a:t>el</a:t>
            </a:r>
            <a:r>
              <a:rPr lang="en-US"/>
              <a:t> </a:t>
            </a:r>
            <a:r>
              <a:rPr lang="en-US" err="1"/>
              <a:t>lado</a:t>
            </a:r>
            <a:r>
              <a:rPr lang="en-US"/>
              <a:t> </a:t>
            </a:r>
            <a:r>
              <a:rPr lang="en-US" err="1"/>
              <a:t>afecto</a:t>
            </a:r>
            <a:r>
              <a:rPr lang="en-US"/>
              <a:t>).</a:t>
            </a:r>
            <a:endParaRPr lang="es-ES"/>
          </a:p>
          <a:p>
            <a:r>
              <a:rPr lang="en-US"/>
              <a:t>– </a:t>
            </a:r>
            <a:r>
              <a:rPr lang="en-US" err="1"/>
              <a:t>Además</a:t>
            </a:r>
            <a:r>
              <a:rPr lang="en-US"/>
              <a:t>, </a:t>
            </a:r>
            <a:r>
              <a:rPr lang="en-US" err="1"/>
              <a:t>permite</a:t>
            </a:r>
            <a:r>
              <a:rPr lang="en-US"/>
              <a:t> </a:t>
            </a:r>
            <a:r>
              <a:rPr lang="en-US" err="1"/>
              <a:t>valorar</a:t>
            </a:r>
            <a:r>
              <a:rPr lang="en-US"/>
              <a:t> </a:t>
            </a:r>
            <a:r>
              <a:rPr lang="en-US" err="1"/>
              <a:t>el</a:t>
            </a:r>
            <a:r>
              <a:rPr lang="en-US"/>
              <a:t> gas intestinal y </a:t>
            </a:r>
            <a:r>
              <a:rPr lang="en-US" err="1"/>
              <a:t>el</a:t>
            </a:r>
            <a:r>
              <a:rPr lang="en-US"/>
              <a:t> </a:t>
            </a:r>
            <a:r>
              <a:rPr lang="en-US" err="1"/>
              <a:t>marco</a:t>
            </a:r>
            <a:r>
              <a:rPr lang="en-US"/>
              <a:t> </a:t>
            </a:r>
            <a:r>
              <a:rPr lang="en-US" err="1"/>
              <a:t>óseo</a:t>
            </a:r>
            <a:r>
              <a:rPr lang="en-US"/>
              <a:t>.</a:t>
            </a:r>
            <a:endParaRPr lang="es-ES"/>
          </a:p>
        </p:txBody>
      </p:sp>
      <p:sp>
        <p:nvSpPr>
          <p:cNvPr id="4" name="Marcador de número de diapositiva 3"/>
          <p:cNvSpPr>
            <a:spLocks noGrp="1"/>
          </p:cNvSpPr>
          <p:nvPr>
            <p:ph type="sldNum" sz="quarter" idx="5"/>
          </p:nvPr>
        </p:nvSpPr>
        <p:spPr/>
        <p:txBody>
          <a:bodyPr/>
          <a:lstStyle/>
          <a:p>
            <a:fld id="{C88B063D-97FA-4E7A-9A3D-ECB46201A0F9}" type="slidenum">
              <a:rPr lang="es-ES"/>
              <a:t>18</a:t>
            </a:fld>
            <a:endParaRPr lang="es-ES"/>
          </a:p>
        </p:txBody>
      </p:sp>
    </p:spTree>
    <p:extLst>
      <p:ext uri="{BB962C8B-B14F-4D97-AF65-F5344CB8AC3E}">
        <p14:creationId xmlns:p14="http://schemas.microsoft.com/office/powerpoint/2010/main" val="220113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ITU, </a:t>
            </a:r>
            <a:r>
              <a:rPr lang="en-US" err="1">
                <a:cs typeface="Calibri"/>
              </a:rPr>
              <a:t>Pielonefitis</a:t>
            </a:r>
            <a:r>
              <a:rPr lang="en-US">
                <a:cs typeface="Calibri"/>
              </a:rPr>
              <a:t>?</a:t>
            </a:r>
          </a:p>
          <a:p>
            <a:r>
              <a:rPr lang="en-US"/>
              <a:t>· </a:t>
            </a:r>
            <a:r>
              <a:rPr lang="en-US" err="1"/>
              <a:t>Patología</a:t>
            </a:r>
            <a:r>
              <a:rPr lang="en-US"/>
              <a:t> </a:t>
            </a:r>
            <a:r>
              <a:rPr lang="en-US" err="1"/>
              <a:t>biliar</a:t>
            </a:r>
            <a:endParaRPr lang="en-US">
              <a:cs typeface="Calibri"/>
            </a:endParaRPr>
          </a:p>
          <a:p>
            <a:r>
              <a:rPr lang="en-US"/>
              <a:t>· </a:t>
            </a:r>
            <a:r>
              <a:rPr lang="en-US" err="1"/>
              <a:t>Patología</a:t>
            </a:r>
            <a:r>
              <a:rPr lang="en-US"/>
              <a:t> </a:t>
            </a:r>
            <a:r>
              <a:rPr lang="en-US" err="1"/>
              <a:t>aórtica</a:t>
            </a:r>
            <a:r>
              <a:rPr lang="en-US"/>
              <a:t> vascular </a:t>
            </a:r>
            <a:r>
              <a:rPr lang="en-US" err="1"/>
              <a:t>palpando</a:t>
            </a:r>
            <a:r>
              <a:rPr lang="en-US"/>
              <a:t> </a:t>
            </a:r>
            <a:r>
              <a:rPr lang="en-US" err="1"/>
              <a:t>pulsos</a:t>
            </a:r>
            <a:r>
              <a:rPr lang="en-US"/>
              <a:t> </a:t>
            </a:r>
            <a:r>
              <a:rPr lang="en-US" err="1"/>
              <a:t>femorales</a:t>
            </a:r>
            <a:r>
              <a:rPr lang="en-US"/>
              <a:t>, masa abdominal </a:t>
            </a:r>
            <a:r>
              <a:rPr lang="en-US" err="1"/>
              <a:t>pulsátil</a:t>
            </a:r>
            <a:r>
              <a:rPr lang="en-US"/>
              <a:t> o </a:t>
            </a:r>
            <a:r>
              <a:rPr lang="en-US" err="1"/>
              <a:t>posibles</a:t>
            </a:r>
            <a:r>
              <a:rPr lang="en-US"/>
              <a:t> </a:t>
            </a:r>
            <a:r>
              <a:rPr lang="en-US" err="1"/>
              <a:t>soplos</a:t>
            </a:r>
            <a:r>
              <a:rPr lang="en-US"/>
              <a:t> </a:t>
            </a:r>
            <a:r>
              <a:rPr lang="en-US" err="1"/>
              <a:t>abdominales</a:t>
            </a:r>
            <a:endParaRPr lang="en-US">
              <a:cs typeface="Calibri"/>
            </a:endParaRPr>
          </a:p>
          <a:p>
            <a:r>
              <a:rPr lang="en-US"/>
              <a:t>· </a:t>
            </a:r>
            <a:r>
              <a:rPr lang="en-US" err="1"/>
              <a:t>Perforación</a:t>
            </a:r>
            <a:r>
              <a:rPr lang="en-US"/>
              <a:t> </a:t>
            </a:r>
            <a:r>
              <a:rPr lang="en-US" err="1"/>
              <a:t>víscera</a:t>
            </a:r>
            <a:r>
              <a:rPr lang="en-US"/>
              <a:t> </a:t>
            </a:r>
            <a:r>
              <a:rPr lang="en-US" err="1"/>
              <a:t>hueca</a:t>
            </a:r>
            <a:endParaRPr lang="en-US">
              <a:cs typeface="Calibri"/>
            </a:endParaRPr>
          </a:p>
          <a:p>
            <a:r>
              <a:rPr lang="en-US"/>
              <a:t>· </a:t>
            </a:r>
            <a:r>
              <a:rPr lang="en-US" err="1"/>
              <a:t>Patología</a:t>
            </a:r>
            <a:r>
              <a:rPr lang="en-US"/>
              <a:t> </a:t>
            </a:r>
            <a:r>
              <a:rPr lang="en-US" err="1"/>
              <a:t>apendicular</a:t>
            </a:r>
            <a:endParaRPr lang="en-US">
              <a:cs typeface="Calibri"/>
            </a:endParaRPr>
          </a:p>
          <a:p>
            <a:r>
              <a:rPr lang="en-US"/>
              <a:t>· </a:t>
            </a:r>
            <a:r>
              <a:rPr lang="en-US" err="1"/>
              <a:t>Patología</a:t>
            </a:r>
            <a:r>
              <a:rPr lang="en-US"/>
              <a:t> </a:t>
            </a:r>
            <a:r>
              <a:rPr lang="en-US" err="1"/>
              <a:t>ginecológica</a:t>
            </a:r>
            <a:r>
              <a:rPr lang="en-US"/>
              <a:t>: </a:t>
            </a:r>
            <a:r>
              <a:rPr lang="en-US" err="1"/>
              <a:t>rotura</a:t>
            </a:r>
            <a:r>
              <a:rPr lang="en-US"/>
              <a:t> </a:t>
            </a:r>
            <a:r>
              <a:rPr lang="en-US" err="1"/>
              <a:t>folicular</a:t>
            </a:r>
            <a:r>
              <a:rPr lang="en-US"/>
              <a:t>, EIP</a:t>
            </a:r>
          </a:p>
          <a:p>
            <a:r>
              <a:rPr lang="en-US"/>
              <a:t>· </a:t>
            </a:r>
            <a:r>
              <a:rPr lang="en-US" err="1"/>
              <a:t>Patología</a:t>
            </a:r>
            <a:r>
              <a:rPr lang="en-US"/>
              <a:t> </a:t>
            </a:r>
            <a:r>
              <a:rPr lang="en-US" err="1"/>
              <a:t>pulmonar</a:t>
            </a:r>
            <a:r>
              <a:rPr lang="en-US"/>
              <a:t> </a:t>
            </a:r>
            <a:r>
              <a:rPr lang="en-US" err="1"/>
              <a:t>como</a:t>
            </a:r>
            <a:r>
              <a:rPr lang="en-US"/>
              <a:t> </a:t>
            </a:r>
            <a:r>
              <a:rPr lang="en-US" err="1"/>
              <a:t>neumonía</a:t>
            </a:r>
            <a:endParaRPr lang="en-US">
              <a:cs typeface="Calibri"/>
            </a:endParaRPr>
          </a:p>
          <a:p>
            <a:r>
              <a:rPr lang="en-US"/>
              <a:t>· </a:t>
            </a:r>
            <a:r>
              <a:rPr lang="en-US" err="1"/>
              <a:t>Patología</a:t>
            </a:r>
            <a:r>
              <a:rPr lang="en-US"/>
              <a:t> osteoarticular, con la </a:t>
            </a:r>
            <a:r>
              <a:rPr lang="en-US" err="1"/>
              <a:t>palpación</a:t>
            </a:r>
            <a:r>
              <a:rPr lang="en-US"/>
              <a:t> de </a:t>
            </a:r>
            <a:r>
              <a:rPr lang="en-US" err="1"/>
              <a:t>apófisis</a:t>
            </a:r>
            <a:r>
              <a:rPr lang="en-US"/>
              <a:t> </a:t>
            </a:r>
            <a:r>
              <a:rPr lang="en-US" err="1"/>
              <a:t>espinosas</a:t>
            </a:r>
            <a:r>
              <a:rPr lang="en-US"/>
              <a:t>, </a:t>
            </a:r>
            <a:r>
              <a:rPr lang="en-US" err="1"/>
              <a:t>articulaciones</a:t>
            </a:r>
            <a:r>
              <a:rPr lang="en-US"/>
              <a:t> </a:t>
            </a:r>
            <a:r>
              <a:rPr lang="en-US" err="1"/>
              <a:t>sacroiliacas</a:t>
            </a:r>
            <a:r>
              <a:rPr lang="en-US"/>
              <a:t>.</a:t>
            </a:r>
          </a:p>
          <a:p>
            <a:r>
              <a:rPr lang="en-US"/>
              <a:t>· </a:t>
            </a:r>
            <a:r>
              <a:rPr lang="en-US" err="1"/>
              <a:t>Otras</a:t>
            </a:r>
            <a:r>
              <a:rPr lang="en-US"/>
              <a:t> </a:t>
            </a:r>
            <a:r>
              <a:rPr lang="en-US" err="1"/>
              <a:t>patologías</a:t>
            </a:r>
            <a:r>
              <a:rPr lang="en-US"/>
              <a:t> </a:t>
            </a:r>
            <a:r>
              <a:rPr lang="en-US" err="1"/>
              <a:t>urinarias</a:t>
            </a:r>
            <a:r>
              <a:rPr lang="en-US"/>
              <a:t> </a:t>
            </a:r>
            <a:r>
              <a:rPr lang="en-US" err="1"/>
              <a:t>como</a:t>
            </a:r>
            <a:r>
              <a:rPr lang="en-US"/>
              <a:t> </a:t>
            </a:r>
            <a:r>
              <a:rPr lang="en-US" err="1"/>
              <a:t>globo</a:t>
            </a:r>
            <a:r>
              <a:rPr lang="en-US"/>
              <a:t> vesical</a:t>
            </a:r>
          </a:p>
        </p:txBody>
      </p:sp>
      <p:sp>
        <p:nvSpPr>
          <p:cNvPr id="4" name="Marcador de número de diapositiva 3"/>
          <p:cNvSpPr>
            <a:spLocks noGrp="1"/>
          </p:cNvSpPr>
          <p:nvPr>
            <p:ph type="sldNum" sz="quarter" idx="5"/>
          </p:nvPr>
        </p:nvSpPr>
        <p:spPr/>
        <p:txBody>
          <a:bodyPr/>
          <a:lstStyle/>
          <a:p>
            <a:fld id="{C88B063D-97FA-4E7A-9A3D-ECB46201A0F9}" type="slidenum">
              <a:t>21</a:t>
            </a:fld>
            <a:endParaRPr lang="es-ES"/>
          </a:p>
        </p:txBody>
      </p:sp>
    </p:spTree>
    <p:extLst>
      <p:ext uri="{BB962C8B-B14F-4D97-AF65-F5344CB8AC3E}">
        <p14:creationId xmlns:p14="http://schemas.microsoft.com/office/powerpoint/2010/main" val="274538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1. TRATAMIENTO MÉDICO EN URGENCIAS</a:t>
            </a:r>
            <a:endParaRPr lang="es-ES"/>
          </a:p>
          <a:p>
            <a:r>
              <a:rPr lang="en-US"/>
              <a:t>· La </a:t>
            </a:r>
            <a:r>
              <a:rPr lang="en-US" err="1"/>
              <a:t>finalidad</a:t>
            </a:r>
            <a:r>
              <a:rPr lang="en-US"/>
              <a:t> del </a:t>
            </a:r>
            <a:r>
              <a:rPr lang="en-US" err="1"/>
              <a:t>tratamiento</a:t>
            </a:r>
            <a:r>
              <a:rPr lang="en-US"/>
              <a:t> del </a:t>
            </a:r>
            <a:r>
              <a:rPr lang="en-US" err="1"/>
              <a:t>cólico</a:t>
            </a:r>
            <a:r>
              <a:rPr lang="en-US"/>
              <a:t> </a:t>
            </a:r>
            <a:r>
              <a:rPr lang="en-US" err="1"/>
              <a:t>nefrítico</a:t>
            </a:r>
            <a:r>
              <a:rPr lang="en-US"/>
              <a:t> es </a:t>
            </a:r>
            <a:r>
              <a:rPr lang="en-US" err="1"/>
              <a:t>calmar</a:t>
            </a:r>
            <a:r>
              <a:rPr lang="en-US"/>
              <a:t> </a:t>
            </a:r>
            <a:r>
              <a:rPr lang="en-US" err="1"/>
              <a:t>el</a:t>
            </a:r>
            <a:r>
              <a:rPr lang="en-US"/>
              <a:t> dolor y </a:t>
            </a:r>
            <a:r>
              <a:rPr lang="en-US" err="1"/>
              <a:t>facilitar</a:t>
            </a:r>
            <a:r>
              <a:rPr lang="en-US"/>
              <a:t> la </a:t>
            </a:r>
            <a:r>
              <a:rPr lang="en-US" err="1"/>
              <a:t>expulsión</a:t>
            </a:r>
            <a:r>
              <a:rPr lang="en-US"/>
              <a:t> del </a:t>
            </a:r>
            <a:r>
              <a:rPr lang="en-US" err="1"/>
              <a:t>cálculo</a:t>
            </a:r>
            <a:r>
              <a:rPr lang="en-US"/>
              <a:t>. Para </a:t>
            </a:r>
            <a:r>
              <a:rPr lang="en-US" err="1"/>
              <a:t>ello</a:t>
            </a:r>
            <a:r>
              <a:rPr lang="en-US"/>
              <a:t> </a:t>
            </a:r>
            <a:r>
              <a:rPr lang="en-US" err="1"/>
              <a:t>seguiremos</a:t>
            </a:r>
            <a:r>
              <a:rPr lang="en-US"/>
              <a:t> </a:t>
            </a:r>
            <a:r>
              <a:rPr lang="en-US" err="1"/>
              <a:t>los</a:t>
            </a:r>
            <a:r>
              <a:rPr lang="en-US"/>
              <a:t> </a:t>
            </a:r>
            <a:r>
              <a:rPr lang="en-US" err="1"/>
              <a:t>siguientes</a:t>
            </a:r>
            <a:r>
              <a:rPr lang="en-US"/>
              <a:t> </a:t>
            </a:r>
            <a:r>
              <a:rPr lang="en-US" err="1"/>
              <a:t>escalones</a:t>
            </a:r>
            <a:r>
              <a:rPr lang="en-US"/>
              <a:t>:</a:t>
            </a:r>
            <a:endParaRPr lang="es-ES" err="1">
              <a:cs typeface="Calibri" panose="020F0502020204030204"/>
            </a:endParaRPr>
          </a:p>
          <a:p>
            <a:r>
              <a:rPr lang="en-US"/>
              <a:t>· En </a:t>
            </a:r>
            <a:r>
              <a:rPr lang="en-US" err="1"/>
              <a:t>los</a:t>
            </a:r>
            <a:r>
              <a:rPr lang="en-US"/>
              <a:t> </a:t>
            </a:r>
            <a:r>
              <a:rPr lang="en-US" err="1"/>
              <a:t>episodios</a:t>
            </a:r>
            <a:r>
              <a:rPr lang="en-US"/>
              <a:t> </a:t>
            </a:r>
            <a:r>
              <a:rPr lang="en-US" err="1"/>
              <a:t>agudos</a:t>
            </a:r>
            <a:r>
              <a:rPr lang="en-US"/>
              <a:t> de </a:t>
            </a:r>
            <a:r>
              <a:rPr lang="en-US" err="1"/>
              <a:t>cálculos</a:t>
            </a:r>
            <a:r>
              <a:rPr lang="en-US"/>
              <a:t>, </a:t>
            </a:r>
            <a:r>
              <a:rPr lang="en-US" err="1"/>
              <a:t>el</a:t>
            </a:r>
            <a:r>
              <a:rPr lang="en-US"/>
              <a:t> </a:t>
            </a:r>
            <a:r>
              <a:rPr lang="en-US" err="1"/>
              <a:t>alivio</a:t>
            </a:r>
            <a:r>
              <a:rPr lang="en-US"/>
              <a:t> del dolor </a:t>
            </a:r>
            <a:r>
              <a:rPr lang="en-US" err="1"/>
              <a:t>debe</a:t>
            </a:r>
            <a:r>
              <a:rPr lang="en-US"/>
              <a:t> </a:t>
            </a:r>
            <a:r>
              <a:rPr lang="en-US" err="1"/>
              <a:t>iniciarse</a:t>
            </a:r>
            <a:r>
              <a:rPr lang="en-US"/>
              <a:t> de </a:t>
            </a:r>
            <a:r>
              <a:rPr lang="en-US" err="1"/>
              <a:t>inmediato</a:t>
            </a:r>
            <a:r>
              <a:rPr lang="en-US"/>
              <a:t>. (GR A).</a:t>
            </a:r>
            <a:endParaRPr lang="es-ES" err="1">
              <a:cs typeface="Calibri" panose="020F0502020204030204"/>
            </a:endParaRPr>
          </a:p>
          <a:p>
            <a:endParaRPr lang="en-US">
              <a:cs typeface="Calibri"/>
            </a:endParaRPr>
          </a:p>
          <a:p>
            <a:r>
              <a:rPr lang="en-US"/>
              <a:t>– </a:t>
            </a:r>
            <a:r>
              <a:rPr lang="en-US" err="1"/>
              <a:t>Analgésicos</a:t>
            </a:r>
            <a:r>
              <a:rPr lang="en-US"/>
              <a:t> no </a:t>
            </a:r>
            <a:r>
              <a:rPr lang="en-US" err="1"/>
              <a:t>antiinflamatorios</a:t>
            </a:r>
            <a:r>
              <a:rPr lang="en-US"/>
              <a:t>: </a:t>
            </a:r>
            <a:r>
              <a:rPr lang="en-US" err="1"/>
              <a:t>Metamizol</a:t>
            </a:r>
            <a:r>
              <a:rPr lang="en-US"/>
              <a:t> </a:t>
            </a:r>
            <a:r>
              <a:rPr lang="en-US" err="1"/>
              <a:t>magnésico</a:t>
            </a:r>
            <a:r>
              <a:rPr lang="en-US"/>
              <a:t> (</a:t>
            </a:r>
            <a:r>
              <a:rPr lang="en-US" err="1"/>
              <a:t>Nolotil</a:t>
            </a:r>
            <a:r>
              <a:rPr lang="en-US"/>
              <a:t>®), 1 </a:t>
            </a:r>
            <a:r>
              <a:rPr lang="en-US" err="1"/>
              <a:t>ampolla</a:t>
            </a:r>
            <a:r>
              <a:rPr lang="en-US"/>
              <a:t> de 2 gr </a:t>
            </a:r>
            <a:r>
              <a:rPr lang="en-US" err="1"/>
              <a:t>vía</a:t>
            </a:r>
            <a:r>
              <a:rPr lang="en-US"/>
              <a:t> </a:t>
            </a:r>
            <a:r>
              <a:rPr lang="en-US" err="1"/>
              <a:t>intravenosa</a:t>
            </a:r>
            <a:r>
              <a:rPr lang="en-US"/>
              <a:t> </a:t>
            </a:r>
            <a:r>
              <a:rPr lang="en-US" err="1"/>
              <a:t>diluida</a:t>
            </a:r>
            <a:r>
              <a:rPr lang="en-US"/>
              <a:t> </a:t>
            </a:r>
            <a:r>
              <a:rPr lang="en-US" err="1"/>
              <a:t>en</a:t>
            </a:r>
            <a:r>
              <a:rPr lang="en-US"/>
              <a:t> 100 ml de </a:t>
            </a:r>
            <a:r>
              <a:rPr lang="en-US" err="1"/>
              <a:t>suero</a:t>
            </a:r>
            <a:r>
              <a:rPr lang="en-US"/>
              <a:t> </a:t>
            </a:r>
            <a:r>
              <a:rPr lang="en-US" err="1"/>
              <a:t>fisiológico</a:t>
            </a:r>
            <a:r>
              <a:rPr lang="en-US"/>
              <a:t> o intramuscular. Una </a:t>
            </a:r>
            <a:r>
              <a:rPr lang="en-US" err="1"/>
              <a:t>infusión</a:t>
            </a:r>
            <a:r>
              <a:rPr lang="en-US"/>
              <a:t> </a:t>
            </a:r>
            <a:r>
              <a:rPr lang="en-US" err="1"/>
              <a:t>lenta</a:t>
            </a:r>
            <a:r>
              <a:rPr lang="en-US"/>
              <a:t> de 1 o 2 gr es tan </a:t>
            </a:r>
            <a:r>
              <a:rPr lang="en-US" err="1"/>
              <a:t>eficaz</a:t>
            </a:r>
            <a:r>
              <a:rPr lang="en-US"/>
              <a:t> </a:t>
            </a:r>
            <a:r>
              <a:rPr lang="en-US" err="1"/>
              <a:t>como</a:t>
            </a:r>
            <a:r>
              <a:rPr lang="en-US"/>
              <a:t> </a:t>
            </a:r>
            <a:r>
              <a:rPr lang="en-US" err="1"/>
              <a:t>el</a:t>
            </a:r>
            <a:r>
              <a:rPr lang="en-US"/>
              <a:t> </a:t>
            </a:r>
            <a:r>
              <a:rPr lang="en-US" err="1"/>
              <a:t>diclofenaco</a:t>
            </a:r>
            <a:r>
              <a:rPr lang="en-US"/>
              <a:t> (</a:t>
            </a:r>
            <a:r>
              <a:rPr lang="en-US" err="1"/>
              <a:t>fármaco</a:t>
            </a:r>
            <a:r>
              <a:rPr lang="en-US"/>
              <a:t> de</a:t>
            </a:r>
            <a:endParaRPr lang="es-ES">
              <a:cs typeface="Calibri"/>
            </a:endParaRPr>
          </a:p>
          <a:p>
            <a:r>
              <a:rPr lang="en-US" err="1"/>
              <a:t>segunda</a:t>
            </a:r>
            <a:r>
              <a:rPr lang="en-US"/>
              <a:t> </a:t>
            </a:r>
            <a:r>
              <a:rPr lang="en-US" err="1"/>
              <a:t>línea</a:t>
            </a:r>
            <a:r>
              <a:rPr lang="en-US"/>
              <a:t>). (</a:t>
            </a:r>
            <a:r>
              <a:rPr lang="en-US" err="1"/>
              <a:t>Estudios</a:t>
            </a:r>
            <a:r>
              <a:rPr lang="en-US"/>
              <a:t> de </a:t>
            </a:r>
            <a:r>
              <a:rPr lang="en-US" err="1"/>
              <a:t>metanálisis</a:t>
            </a:r>
            <a:r>
              <a:rPr lang="en-US"/>
              <a:t> </a:t>
            </a:r>
            <a:r>
              <a:rPr lang="en-US" err="1"/>
              <a:t>muestran</a:t>
            </a:r>
            <a:r>
              <a:rPr lang="en-US"/>
              <a:t> que </a:t>
            </a:r>
            <a:r>
              <a:rPr lang="en-US" err="1"/>
              <a:t>administrados</a:t>
            </a:r>
            <a:r>
              <a:rPr lang="en-US"/>
              <a:t> </a:t>
            </a:r>
            <a:r>
              <a:rPr lang="en-US" err="1"/>
              <a:t>por</a:t>
            </a:r>
            <a:r>
              <a:rPr lang="en-US"/>
              <a:t> </a:t>
            </a:r>
            <a:r>
              <a:rPr lang="en-US" err="1"/>
              <a:t>vía</a:t>
            </a:r>
            <a:r>
              <a:rPr lang="en-US"/>
              <a:t> intramuscular son </a:t>
            </a:r>
            <a:r>
              <a:rPr lang="en-US" err="1"/>
              <a:t>menos</a:t>
            </a:r>
            <a:r>
              <a:rPr lang="en-US"/>
              <a:t> </a:t>
            </a:r>
            <a:r>
              <a:rPr lang="en-US" err="1"/>
              <a:t>efectivos</a:t>
            </a:r>
            <a:endParaRPr lang="es-ES">
              <a:cs typeface="Calibri" panose="020F0502020204030204"/>
            </a:endParaRPr>
          </a:p>
          <a:p>
            <a:r>
              <a:rPr lang="en-US"/>
              <a:t>que </a:t>
            </a:r>
            <a:r>
              <a:rPr lang="en-US" err="1"/>
              <a:t>el</a:t>
            </a:r>
            <a:r>
              <a:rPr lang="en-US"/>
              <a:t> </a:t>
            </a:r>
            <a:r>
              <a:rPr lang="en-US" err="1"/>
              <a:t>diclofenaco</a:t>
            </a:r>
            <a:r>
              <a:rPr lang="en-US"/>
              <a:t> 75 mg).</a:t>
            </a:r>
            <a:endParaRPr lang="en-US">
              <a:cs typeface="Calibri"/>
            </a:endParaRPr>
          </a:p>
          <a:p>
            <a:endParaRPr lang="en-US"/>
          </a:p>
          <a:p>
            <a:r>
              <a:rPr lang="en-US"/>
              <a:t>– AINES: Si </a:t>
            </a:r>
            <a:r>
              <a:rPr lang="en-US" err="1"/>
              <a:t>el</a:t>
            </a:r>
            <a:r>
              <a:rPr lang="en-US"/>
              <a:t> dolor no cede o </a:t>
            </a:r>
            <a:r>
              <a:rPr lang="en-US" err="1"/>
              <a:t>el</a:t>
            </a:r>
            <a:r>
              <a:rPr lang="en-US"/>
              <a:t> </a:t>
            </a:r>
            <a:r>
              <a:rPr lang="en-US" err="1"/>
              <a:t>paciente</a:t>
            </a:r>
            <a:r>
              <a:rPr lang="en-US"/>
              <a:t> es </a:t>
            </a:r>
            <a:r>
              <a:rPr lang="en-US" err="1"/>
              <a:t>alérgico</a:t>
            </a:r>
            <a:r>
              <a:rPr lang="en-US"/>
              <a:t> a </a:t>
            </a:r>
            <a:r>
              <a:rPr lang="en-US" err="1"/>
              <a:t>dicho</a:t>
            </a:r>
            <a:r>
              <a:rPr lang="en-US"/>
              <a:t> </a:t>
            </a:r>
            <a:r>
              <a:rPr lang="en-US" err="1"/>
              <a:t>tratamiento</a:t>
            </a:r>
            <a:r>
              <a:rPr lang="en-US"/>
              <a:t> </a:t>
            </a:r>
            <a:r>
              <a:rPr lang="en-US" err="1"/>
              <a:t>existe</a:t>
            </a:r>
            <a:r>
              <a:rPr lang="en-US"/>
              <a:t> </a:t>
            </a:r>
            <a:r>
              <a:rPr lang="en-US" err="1"/>
              <a:t>acuerdo</a:t>
            </a:r>
            <a:r>
              <a:rPr lang="en-US"/>
              <a:t> </a:t>
            </a:r>
            <a:r>
              <a:rPr lang="en-US" err="1"/>
              <a:t>sobre</a:t>
            </a:r>
            <a:r>
              <a:rPr lang="en-US"/>
              <a:t> </a:t>
            </a:r>
            <a:r>
              <a:rPr lang="en-US" err="1"/>
              <a:t>el</a:t>
            </a:r>
            <a:r>
              <a:rPr lang="en-US"/>
              <a:t> </a:t>
            </a:r>
            <a:r>
              <a:rPr lang="en-US" err="1"/>
              <a:t>uso</a:t>
            </a:r>
            <a:r>
              <a:rPr lang="en-US"/>
              <a:t> de </a:t>
            </a:r>
            <a:r>
              <a:rPr lang="en-US" err="1"/>
              <a:t>diclofenaco</a:t>
            </a:r>
            <a:endParaRPr lang="en-US">
              <a:cs typeface="Calibri"/>
            </a:endParaRPr>
          </a:p>
          <a:p>
            <a:r>
              <a:rPr lang="en-US" err="1"/>
              <a:t>como</a:t>
            </a:r>
            <a:r>
              <a:rPr lang="en-US"/>
              <a:t> </a:t>
            </a:r>
            <a:r>
              <a:rPr lang="en-US" err="1"/>
              <a:t>segunda</a:t>
            </a:r>
            <a:r>
              <a:rPr lang="en-US"/>
              <a:t> </a:t>
            </a:r>
            <a:r>
              <a:rPr lang="en-US" err="1"/>
              <a:t>línea</a:t>
            </a:r>
            <a:r>
              <a:rPr lang="en-US"/>
              <a:t> de </a:t>
            </a:r>
            <a:r>
              <a:rPr lang="en-US" err="1"/>
              <a:t>tratamiento</a:t>
            </a:r>
            <a:r>
              <a:rPr lang="en-US"/>
              <a:t> </a:t>
            </a:r>
            <a:r>
              <a:rPr lang="en-US" err="1"/>
              <a:t>en</a:t>
            </a:r>
            <a:r>
              <a:rPr lang="en-US"/>
              <a:t> </a:t>
            </a:r>
            <a:r>
              <a:rPr lang="en-US" err="1"/>
              <a:t>el</a:t>
            </a:r>
            <a:r>
              <a:rPr lang="en-US"/>
              <a:t> </a:t>
            </a:r>
            <a:r>
              <a:rPr lang="en-US" err="1"/>
              <a:t>cuadro</a:t>
            </a:r>
            <a:r>
              <a:rPr lang="en-US"/>
              <a:t> </a:t>
            </a:r>
            <a:r>
              <a:rPr lang="en-US" err="1"/>
              <a:t>agudo</a:t>
            </a:r>
            <a:r>
              <a:rPr lang="en-US"/>
              <a:t>. En </a:t>
            </a:r>
            <a:r>
              <a:rPr lang="en-US" err="1"/>
              <a:t>estudios</a:t>
            </a:r>
            <a:r>
              <a:rPr lang="en-US"/>
              <a:t> de </a:t>
            </a:r>
            <a:r>
              <a:rPr lang="en-US" err="1"/>
              <a:t>metanálisis</a:t>
            </a:r>
            <a:r>
              <a:rPr lang="en-US"/>
              <a:t> </a:t>
            </a:r>
            <a:r>
              <a:rPr lang="en-US" err="1"/>
              <a:t>donde</a:t>
            </a:r>
            <a:r>
              <a:rPr lang="en-US"/>
              <a:t> se </a:t>
            </a:r>
            <a:r>
              <a:rPr lang="en-US" err="1"/>
              <a:t>realizan</a:t>
            </a:r>
            <a:r>
              <a:rPr lang="en-US"/>
              <a:t> </a:t>
            </a:r>
            <a:r>
              <a:rPr lang="en-US" err="1"/>
              <a:t>comparaciones</a:t>
            </a:r>
            <a:r>
              <a:rPr lang="en-US"/>
              <a:t> de AINEs </a:t>
            </a:r>
            <a:r>
              <a:rPr lang="en-US" err="1"/>
              <a:t>frente</a:t>
            </a:r>
            <a:r>
              <a:rPr lang="en-US"/>
              <a:t> a </a:t>
            </a:r>
            <a:r>
              <a:rPr lang="en-US" err="1"/>
              <a:t>opiáceos</a:t>
            </a:r>
            <a:r>
              <a:rPr lang="en-US"/>
              <a:t> se </a:t>
            </a:r>
            <a:r>
              <a:rPr lang="en-US" err="1"/>
              <a:t>concluye</a:t>
            </a:r>
            <a:r>
              <a:rPr lang="en-US"/>
              <a:t> que </a:t>
            </a:r>
            <a:r>
              <a:rPr lang="en-US" err="1"/>
              <a:t>los</a:t>
            </a:r>
            <a:r>
              <a:rPr lang="en-US"/>
              <a:t> AINEs </a:t>
            </a:r>
            <a:r>
              <a:rPr lang="en-US" err="1"/>
              <a:t>consiguen</a:t>
            </a:r>
            <a:r>
              <a:rPr lang="en-US"/>
              <a:t> </a:t>
            </a:r>
            <a:r>
              <a:rPr lang="en-US" err="1"/>
              <a:t>una</a:t>
            </a:r>
            <a:r>
              <a:rPr lang="en-US"/>
              <a:t> mayor </a:t>
            </a:r>
            <a:r>
              <a:rPr lang="en-US" err="1"/>
              <a:t>reducción</a:t>
            </a:r>
            <a:r>
              <a:rPr lang="en-US"/>
              <a:t> </a:t>
            </a:r>
            <a:r>
              <a:rPr lang="en-US" err="1"/>
              <a:t>en</a:t>
            </a:r>
            <a:r>
              <a:rPr lang="en-US"/>
              <a:t> las</a:t>
            </a:r>
          </a:p>
          <a:p>
            <a:r>
              <a:rPr lang="en-US" err="1"/>
              <a:t>puntuaciones</a:t>
            </a:r>
            <a:r>
              <a:rPr lang="en-US"/>
              <a:t> del dolor y es </a:t>
            </a:r>
            <a:r>
              <a:rPr lang="en-US" err="1"/>
              <a:t>menos</a:t>
            </a:r>
            <a:r>
              <a:rPr lang="en-US"/>
              <a:t> probable que </a:t>
            </a:r>
            <a:r>
              <a:rPr lang="en-US" err="1"/>
              <a:t>requieran</a:t>
            </a:r>
            <a:r>
              <a:rPr lang="en-US"/>
              <a:t> de analgesia </a:t>
            </a:r>
            <a:r>
              <a:rPr lang="en-US" err="1"/>
              <a:t>adicional</a:t>
            </a:r>
            <a:r>
              <a:rPr lang="en-US"/>
              <a:t> a </a:t>
            </a:r>
            <a:r>
              <a:rPr lang="en-US" err="1"/>
              <a:t>corto</a:t>
            </a:r>
            <a:r>
              <a:rPr lang="en-US"/>
              <a:t> </a:t>
            </a:r>
            <a:r>
              <a:rPr lang="en-US" err="1"/>
              <a:t>plazo</a:t>
            </a:r>
            <a:r>
              <a:rPr lang="en-US"/>
              <a:t> y con </a:t>
            </a:r>
            <a:r>
              <a:rPr lang="en-US" err="1"/>
              <a:t>menos</a:t>
            </a:r>
            <a:r>
              <a:rPr lang="en-US"/>
              <a:t> </a:t>
            </a:r>
            <a:r>
              <a:rPr lang="en-US" err="1"/>
              <a:t>efectos</a:t>
            </a:r>
            <a:endParaRPr lang="en-US">
              <a:cs typeface="Calibri"/>
            </a:endParaRPr>
          </a:p>
          <a:p>
            <a:r>
              <a:rPr lang="en-US" err="1"/>
              <a:t>secundarios</a:t>
            </a:r>
            <a:r>
              <a:rPr lang="en-US"/>
              <a:t> que </a:t>
            </a:r>
            <a:r>
              <a:rPr lang="en-US" err="1"/>
              <a:t>los</a:t>
            </a:r>
            <a:r>
              <a:rPr lang="en-US"/>
              <a:t> </a:t>
            </a:r>
            <a:r>
              <a:rPr lang="en-US" err="1"/>
              <a:t>opiáceos</a:t>
            </a:r>
            <a:r>
              <a:rPr lang="en-US"/>
              <a:t>. Son </a:t>
            </a:r>
            <a:r>
              <a:rPr lang="en-US" err="1"/>
              <a:t>fármacos</a:t>
            </a:r>
            <a:r>
              <a:rPr lang="en-US"/>
              <a:t> </a:t>
            </a:r>
            <a:r>
              <a:rPr lang="en-US" err="1"/>
              <a:t>seguros</a:t>
            </a:r>
            <a:r>
              <a:rPr lang="en-US"/>
              <a:t> que </a:t>
            </a:r>
            <a:r>
              <a:rPr lang="en-US" err="1"/>
              <a:t>pueden</a:t>
            </a:r>
            <a:r>
              <a:rPr lang="en-US"/>
              <a:t> </a:t>
            </a:r>
            <a:r>
              <a:rPr lang="en-US" err="1"/>
              <a:t>administrarse</a:t>
            </a:r>
            <a:r>
              <a:rPr lang="en-US"/>
              <a:t> </a:t>
            </a:r>
            <a:r>
              <a:rPr lang="en-US" err="1"/>
              <a:t>si</a:t>
            </a:r>
            <a:r>
              <a:rPr lang="en-US"/>
              <a:t> no </a:t>
            </a:r>
            <a:r>
              <a:rPr lang="en-US" err="1"/>
              <a:t>existe</a:t>
            </a:r>
            <a:r>
              <a:rPr lang="en-US"/>
              <a:t> </a:t>
            </a:r>
            <a:r>
              <a:rPr lang="en-US" err="1"/>
              <a:t>insuficiencia</a:t>
            </a:r>
            <a:r>
              <a:rPr lang="en-US"/>
              <a:t> renal</a:t>
            </a:r>
          </a:p>
          <a:p>
            <a:r>
              <a:rPr lang="en-US"/>
              <a:t>previa. El </a:t>
            </a:r>
            <a:r>
              <a:rPr lang="en-US" err="1"/>
              <a:t>diclofenaco</a:t>
            </a:r>
            <a:r>
              <a:rPr lang="en-US"/>
              <a:t> </a:t>
            </a:r>
            <a:r>
              <a:rPr lang="en-US" err="1"/>
              <a:t>debe</a:t>
            </a:r>
            <a:r>
              <a:rPr lang="en-US"/>
              <a:t> </a:t>
            </a:r>
            <a:r>
              <a:rPr lang="en-US" err="1"/>
              <a:t>administrase</a:t>
            </a:r>
            <a:r>
              <a:rPr lang="en-US"/>
              <a:t> </a:t>
            </a:r>
            <a:r>
              <a:rPr lang="en-US" err="1"/>
              <a:t>en</a:t>
            </a:r>
            <a:r>
              <a:rPr lang="en-US"/>
              <a:t> bolo </a:t>
            </a:r>
            <a:r>
              <a:rPr lang="en-US" err="1"/>
              <a:t>im</a:t>
            </a:r>
            <a:r>
              <a:rPr lang="en-US"/>
              <a:t> de 75 mg se </a:t>
            </a:r>
            <a:r>
              <a:rPr lang="en-US" err="1"/>
              <a:t>puede</a:t>
            </a:r>
            <a:r>
              <a:rPr lang="en-US"/>
              <a:t> </a:t>
            </a:r>
            <a:r>
              <a:rPr lang="en-US" err="1"/>
              <a:t>añadir</a:t>
            </a:r>
            <a:r>
              <a:rPr lang="en-US"/>
              <a:t> </a:t>
            </a:r>
            <a:r>
              <a:rPr lang="en-US" err="1"/>
              <a:t>diclofenaco</a:t>
            </a:r>
            <a:r>
              <a:rPr lang="en-US"/>
              <a:t> </a:t>
            </a:r>
            <a:r>
              <a:rPr lang="en-US" err="1"/>
              <a:t>sódico</a:t>
            </a:r>
            <a:r>
              <a:rPr lang="en-US"/>
              <a:t> (</a:t>
            </a:r>
            <a:r>
              <a:rPr lang="en-US" err="1"/>
              <a:t>Voltaren</a:t>
            </a:r>
            <a:r>
              <a:rPr lang="en-US"/>
              <a:t>®) o</a:t>
            </a:r>
          </a:p>
          <a:p>
            <a:r>
              <a:rPr lang="en-US" err="1"/>
              <a:t>Ketorolaco</a:t>
            </a:r>
            <a:r>
              <a:rPr lang="en-US"/>
              <a:t> trometamol (Toradol®, </a:t>
            </a:r>
            <a:r>
              <a:rPr lang="en-US" err="1"/>
              <a:t>Droal</a:t>
            </a:r>
            <a:r>
              <a:rPr lang="en-US"/>
              <a:t>® ) 1 </a:t>
            </a:r>
            <a:r>
              <a:rPr lang="en-US" err="1"/>
              <a:t>ampolla</a:t>
            </a:r>
            <a:r>
              <a:rPr lang="en-US"/>
              <a:t> intramuscular o </a:t>
            </a:r>
            <a:r>
              <a:rPr lang="en-US" err="1"/>
              <a:t>diluida</a:t>
            </a:r>
            <a:r>
              <a:rPr lang="en-US"/>
              <a:t> </a:t>
            </a:r>
            <a:r>
              <a:rPr lang="en-US" err="1"/>
              <a:t>en</a:t>
            </a:r>
            <a:r>
              <a:rPr lang="en-US"/>
              <a:t> 100 </a:t>
            </a:r>
            <a:r>
              <a:rPr lang="en-US" err="1"/>
              <a:t>suero</a:t>
            </a:r>
            <a:r>
              <a:rPr lang="en-US"/>
              <a:t> </a:t>
            </a:r>
            <a:r>
              <a:rPr lang="en-US" err="1"/>
              <a:t>fisiológico</a:t>
            </a:r>
            <a:r>
              <a:rPr lang="en-US"/>
              <a:t>.</a:t>
            </a:r>
          </a:p>
          <a:p>
            <a:endParaRPr lang="en-US"/>
          </a:p>
          <a:p>
            <a:r>
              <a:rPr lang="en-US"/>
              <a:t>– </a:t>
            </a:r>
            <a:r>
              <a:rPr lang="en-US" err="1"/>
              <a:t>Opiáceos</a:t>
            </a:r>
            <a:r>
              <a:rPr lang="en-US"/>
              <a:t>: En </a:t>
            </a:r>
            <a:r>
              <a:rPr lang="en-US" err="1"/>
              <a:t>caso</a:t>
            </a:r>
            <a:r>
              <a:rPr lang="en-US"/>
              <a:t> de que </a:t>
            </a:r>
            <a:r>
              <a:rPr lang="en-US" err="1"/>
              <a:t>el</a:t>
            </a:r>
            <a:r>
              <a:rPr lang="en-US"/>
              <a:t> dolor </a:t>
            </a:r>
            <a:r>
              <a:rPr lang="en-US" err="1"/>
              <a:t>persista</a:t>
            </a:r>
            <a:r>
              <a:rPr lang="en-US"/>
              <a:t>, o </a:t>
            </a:r>
            <a:r>
              <a:rPr lang="en-US" err="1"/>
              <a:t>como</a:t>
            </a:r>
            <a:r>
              <a:rPr lang="en-US"/>
              <a:t> </a:t>
            </a:r>
            <a:r>
              <a:rPr lang="en-US" err="1"/>
              <a:t>tratamiento</a:t>
            </a:r>
            <a:r>
              <a:rPr lang="en-US"/>
              <a:t> </a:t>
            </a:r>
            <a:r>
              <a:rPr lang="en-US" err="1"/>
              <a:t>complementario</a:t>
            </a:r>
            <a:r>
              <a:rPr lang="en-US"/>
              <a:t> de </a:t>
            </a:r>
            <a:r>
              <a:rPr lang="en-US" err="1"/>
              <a:t>los</a:t>
            </a:r>
            <a:r>
              <a:rPr lang="en-US"/>
              <a:t> AINEs, o </a:t>
            </a:r>
            <a:r>
              <a:rPr lang="en-US" err="1"/>
              <a:t>cuando</a:t>
            </a:r>
            <a:r>
              <a:rPr lang="en-US"/>
              <a:t> </a:t>
            </a:r>
            <a:r>
              <a:rPr lang="en-US" err="1"/>
              <a:t>estén</a:t>
            </a:r>
            <a:endParaRPr lang="en-US">
              <a:cs typeface="Calibri"/>
            </a:endParaRPr>
          </a:p>
          <a:p>
            <a:r>
              <a:rPr lang="en-US" err="1"/>
              <a:t>contraindicados</a:t>
            </a:r>
            <a:r>
              <a:rPr lang="en-US"/>
              <a:t> o se </a:t>
            </a:r>
            <a:r>
              <a:rPr lang="en-US" err="1"/>
              <a:t>requiera</a:t>
            </a:r>
            <a:r>
              <a:rPr lang="en-US"/>
              <a:t> un </a:t>
            </a:r>
            <a:r>
              <a:rPr lang="en-US" err="1"/>
              <a:t>ajuste</a:t>
            </a:r>
            <a:r>
              <a:rPr lang="en-US"/>
              <a:t> de </a:t>
            </a:r>
            <a:r>
              <a:rPr lang="en-US" err="1"/>
              <a:t>dosis</a:t>
            </a:r>
            <a:r>
              <a:rPr lang="en-US"/>
              <a:t> </a:t>
            </a:r>
            <a:r>
              <a:rPr lang="en-US" err="1"/>
              <a:t>el</a:t>
            </a:r>
            <a:r>
              <a:rPr lang="en-US"/>
              <a:t> </a:t>
            </a:r>
            <a:r>
              <a:rPr lang="en-US" err="1"/>
              <a:t>siguiente</a:t>
            </a:r>
            <a:r>
              <a:rPr lang="en-US"/>
              <a:t> paso son </a:t>
            </a:r>
            <a:r>
              <a:rPr lang="en-US" err="1"/>
              <a:t>los</a:t>
            </a:r>
            <a:r>
              <a:rPr lang="en-US"/>
              <a:t> </a:t>
            </a:r>
            <a:r>
              <a:rPr lang="en-US" err="1"/>
              <a:t>analgésicos</a:t>
            </a:r>
            <a:r>
              <a:rPr lang="en-US"/>
              <a:t> </a:t>
            </a:r>
            <a:r>
              <a:rPr lang="en-US" err="1"/>
              <a:t>mayores</a:t>
            </a:r>
            <a:r>
              <a:rPr lang="en-US"/>
              <a:t>, que </a:t>
            </a:r>
            <a:r>
              <a:rPr lang="en-US" err="1"/>
              <a:t>en</a:t>
            </a:r>
            <a:r>
              <a:rPr lang="en-US"/>
              <a:t> </a:t>
            </a:r>
            <a:r>
              <a:rPr lang="en-US" err="1"/>
              <a:t>este</a:t>
            </a:r>
            <a:r>
              <a:rPr lang="en-US"/>
              <a:t> </a:t>
            </a:r>
            <a:r>
              <a:rPr lang="en-US" err="1"/>
              <a:t>caso</a:t>
            </a:r>
            <a:r>
              <a:rPr lang="en-US"/>
              <a:t>, </a:t>
            </a:r>
            <a:r>
              <a:rPr lang="en-US" err="1"/>
              <a:t>los</a:t>
            </a:r>
            <a:r>
              <a:rPr lang="en-US"/>
              <a:t> </a:t>
            </a:r>
            <a:r>
              <a:rPr lang="en-US" err="1"/>
              <a:t>más</a:t>
            </a:r>
            <a:r>
              <a:rPr lang="en-US"/>
              <a:t> </a:t>
            </a:r>
            <a:r>
              <a:rPr lang="en-US" err="1"/>
              <a:t>habituales</a:t>
            </a:r>
            <a:r>
              <a:rPr lang="en-US"/>
              <a:t> son </a:t>
            </a:r>
            <a:r>
              <a:rPr lang="en-US" err="1"/>
              <a:t>el</a:t>
            </a:r>
            <a:r>
              <a:rPr lang="en-US"/>
              <a:t> Tramadol (</a:t>
            </a:r>
            <a:r>
              <a:rPr lang="en-US" err="1"/>
              <a:t>Adolonta</a:t>
            </a:r>
            <a:r>
              <a:rPr lang="en-US"/>
              <a:t>®) 100mg iv, </a:t>
            </a:r>
            <a:r>
              <a:rPr lang="en-US" err="1"/>
              <a:t>im</a:t>
            </a:r>
            <a:r>
              <a:rPr lang="en-US"/>
              <a:t> o </a:t>
            </a:r>
            <a:r>
              <a:rPr lang="en-US" err="1"/>
              <a:t>sc</a:t>
            </a:r>
            <a:r>
              <a:rPr lang="en-US"/>
              <a:t>; </a:t>
            </a:r>
            <a:r>
              <a:rPr lang="en-US" err="1"/>
              <a:t>meperidina</a:t>
            </a:r>
            <a:r>
              <a:rPr lang="en-US"/>
              <a:t> (</a:t>
            </a:r>
            <a:r>
              <a:rPr lang="en-US" err="1"/>
              <a:t>Dolantina</a:t>
            </a:r>
            <a:r>
              <a:rPr lang="en-US"/>
              <a:t>®) 50 mg </a:t>
            </a:r>
            <a:r>
              <a:rPr lang="en-US" err="1"/>
              <a:t>intramcusular</a:t>
            </a:r>
            <a:r>
              <a:rPr lang="en-US"/>
              <a:t>, </a:t>
            </a:r>
            <a:r>
              <a:rPr lang="en-US" err="1"/>
              <a:t>subcutáneo</a:t>
            </a:r>
            <a:r>
              <a:rPr lang="en-US"/>
              <a:t> o </a:t>
            </a:r>
            <a:r>
              <a:rPr lang="en-US" err="1"/>
              <a:t>intravenoso</a:t>
            </a:r>
            <a:r>
              <a:rPr lang="en-US"/>
              <a:t> </a:t>
            </a:r>
            <a:r>
              <a:rPr lang="en-US" err="1"/>
              <a:t>en</a:t>
            </a:r>
            <a:r>
              <a:rPr lang="en-US"/>
              <a:t> 100 de </a:t>
            </a:r>
            <a:r>
              <a:rPr lang="en-US" err="1"/>
              <a:t>suero</a:t>
            </a:r>
            <a:r>
              <a:rPr lang="en-US"/>
              <a:t> </a:t>
            </a:r>
            <a:r>
              <a:rPr lang="en-US" err="1"/>
              <a:t>fisiológico</a:t>
            </a:r>
            <a:r>
              <a:rPr lang="en-US"/>
              <a:t>.</a:t>
            </a:r>
            <a:endParaRPr lang="en-US">
              <a:cs typeface="Calibri"/>
            </a:endParaRPr>
          </a:p>
          <a:p>
            <a:endParaRPr lang="en-US"/>
          </a:p>
          <a:p>
            <a:r>
              <a:rPr lang="en-US"/>
              <a:t>– a-</a:t>
            </a:r>
            <a:r>
              <a:rPr lang="en-US" err="1"/>
              <a:t>Bloqueantes</a:t>
            </a:r>
            <a:r>
              <a:rPr lang="en-US"/>
              <a:t>: </a:t>
            </a:r>
            <a:r>
              <a:rPr lang="en-US" err="1"/>
              <a:t>como</a:t>
            </a:r>
            <a:r>
              <a:rPr lang="en-US"/>
              <a:t> la </a:t>
            </a:r>
            <a:r>
              <a:rPr lang="en-US" err="1"/>
              <a:t>Tamsulosina</a:t>
            </a:r>
            <a:r>
              <a:rPr lang="en-US"/>
              <a:t> 0,4 mg </a:t>
            </a:r>
            <a:r>
              <a:rPr lang="en-US" err="1"/>
              <a:t>cada</a:t>
            </a:r>
            <a:r>
              <a:rPr lang="en-US"/>
              <a:t> 24 horas para </a:t>
            </a:r>
            <a:r>
              <a:rPr lang="en-US" err="1"/>
              <a:t>reducir</a:t>
            </a:r>
            <a:r>
              <a:rPr lang="en-US"/>
              <a:t> </a:t>
            </a:r>
            <a:r>
              <a:rPr lang="en-US" err="1"/>
              <a:t>el</a:t>
            </a:r>
            <a:r>
              <a:rPr lang="en-US"/>
              <a:t> </a:t>
            </a:r>
            <a:r>
              <a:rPr lang="en-US" err="1"/>
              <a:t>cólico</a:t>
            </a:r>
            <a:r>
              <a:rPr lang="en-US"/>
              <a:t> </a:t>
            </a:r>
            <a:r>
              <a:rPr lang="en-US" err="1"/>
              <a:t>recurrente</a:t>
            </a:r>
            <a:r>
              <a:rPr lang="en-US"/>
              <a:t> (GR A).</a:t>
            </a:r>
          </a:p>
          <a:p>
            <a:endParaRPr lang="en-US"/>
          </a:p>
          <a:p>
            <a:r>
              <a:rPr lang="en-US"/>
              <a:t>– </a:t>
            </a:r>
            <a:r>
              <a:rPr lang="en-US" err="1"/>
              <a:t>Según</a:t>
            </a:r>
            <a:r>
              <a:rPr lang="en-US"/>
              <a:t> la </a:t>
            </a:r>
            <a:r>
              <a:rPr lang="en-US" err="1"/>
              <a:t>sintomatología</a:t>
            </a:r>
            <a:r>
              <a:rPr lang="en-US"/>
              <a:t> </a:t>
            </a:r>
            <a:r>
              <a:rPr lang="en-US" err="1"/>
              <a:t>acompañante</a:t>
            </a:r>
            <a:r>
              <a:rPr lang="en-US"/>
              <a:t> </a:t>
            </a:r>
            <a:r>
              <a:rPr lang="en-US" err="1"/>
              <a:t>estarán</a:t>
            </a:r>
            <a:r>
              <a:rPr lang="en-US"/>
              <a:t> </a:t>
            </a:r>
            <a:r>
              <a:rPr lang="en-US" err="1"/>
              <a:t>indicado</a:t>
            </a:r>
            <a:r>
              <a:rPr lang="en-US"/>
              <a:t> </a:t>
            </a:r>
            <a:r>
              <a:rPr lang="en-US" err="1"/>
              <a:t>el</a:t>
            </a:r>
            <a:r>
              <a:rPr lang="en-US"/>
              <a:t> </a:t>
            </a:r>
            <a:r>
              <a:rPr lang="en-US" err="1"/>
              <a:t>tratamiento</a:t>
            </a:r>
            <a:r>
              <a:rPr lang="en-US"/>
              <a:t> con:</a:t>
            </a:r>
            <a:endParaRPr lang="en-US">
              <a:cs typeface="Calibri"/>
            </a:endParaRPr>
          </a:p>
          <a:p>
            <a:r>
              <a:rPr lang="en-US"/>
              <a:t>· </a:t>
            </a:r>
            <a:r>
              <a:rPr lang="en-US" err="1"/>
              <a:t>antieméticos</a:t>
            </a:r>
            <a:r>
              <a:rPr lang="en-US"/>
              <a:t> </a:t>
            </a:r>
            <a:r>
              <a:rPr lang="en-US" err="1"/>
              <a:t>como</a:t>
            </a:r>
            <a:r>
              <a:rPr lang="en-US"/>
              <a:t> la </a:t>
            </a:r>
            <a:r>
              <a:rPr lang="en-US" err="1"/>
              <a:t>metoclopramida</a:t>
            </a:r>
            <a:r>
              <a:rPr lang="en-US"/>
              <a:t> (Primperan®) 10 mg (1 amp) </a:t>
            </a:r>
            <a:r>
              <a:rPr lang="en-US" err="1"/>
              <a:t>im</a:t>
            </a:r>
            <a:r>
              <a:rPr lang="en-US"/>
              <a:t> o iv.</a:t>
            </a:r>
          </a:p>
          <a:p>
            <a:r>
              <a:rPr lang="en-US"/>
              <a:t>· </a:t>
            </a:r>
            <a:r>
              <a:rPr lang="en-US" err="1"/>
              <a:t>Ansiolíticos</a:t>
            </a:r>
            <a:r>
              <a:rPr lang="en-US"/>
              <a:t>: Diazepam (Valium®) 5 mg </a:t>
            </a:r>
            <a:r>
              <a:rPr lang="en-US" err="1"/>
              <a:t>vo</a:t>
            </a:r>
            <a:r>
              <a:rPr lang="en-US"/>
              <a:t> o lorazepam (</a:t>
            </a:r>
            <a:r>
              <a:rPr lang="en-US" err="1"/>
              <a:t>Orfidal</a:t>
            </a:r>
            <a:r>
              <a:rPr lang="en-US"/>
              <a:t>®) 1 mg sublingual.</a:t>
            </a:r>
            <a:endParaRPr lang="en-US">
              <a:cs typeface="Calibri"/>
            </a:endParaRPr>
          </a:p>
          <a:p>
            <a:r>
              <a:rPr lang="en-US"/>
              <a:t>· La </a:t>
            </a:r>
            <a:r>
              <a:rPr lang="en-US" err="1"/>
              <a:t>desobstrucción</a:t>
            </a:r>
            <a:r>
              <a:rPr lang="en-US"/>
              <a:t> del </a:t>
            </a:r>
            <a:r>
              <a:rPr lang="en-US" err="1"/>
              <a:t>tracto</a:t>
            </a:r>
            <a:r>
              <a:rPr lang="en-US"/>
              <a:t> </a:t>
            </a:r>
            <a:r>
              <a:rPr lang="en-US" err="1"/>
              <a:t>urinario</a:t>
            </a:r>
            <a:r>
              <a:rPr lang="en-US"/>
              <a:t> se </a:t>
            </a:r>
            <a:r>
              <a:rPr lang="en-US" err="1"/>
              <a:t>realizará</a:t>
            </a:r>
            <a:r>
              <a:rPr lang="en-US"/>
              <a:t> </a:t>
            </a:r>
            <a:r>
              <a:rPr lang="en-US" err="1"/>
              <a:t>por</a:t>
            </a:r>
            <a:r>
              <a:rPr lang="en-US"/>
              <a:t> </a:t>
            </a:r>
            <a:r>
              <a:rPr lang="en-US" err="1"/>
              <a:t>el</a:t>
            </a:r>
            <a:r>
              <a:rPr lang="en-US"/>
              <a:t> </a:t>
            </a:r>
            <a:r>
              <a:rPr lang="en-US" err="1"/>
              <a:t>servicio</a:t>
            </a:r>
            <a:r>
              <a:rPr lang="en-US"/>
              <a:t> de </a:t>
            </a:r>
            <a:r>
              <a:rPr lang="en-US" err="1"/>
              <a:t>urología</a:t>
            </a:r>
            <a:r>
              <a:rPr lang="en-US"/>
              <a:t>.</a:t>
            </a:r>
          </a:p>
        </p:txBody>
      </p:sp>
      <p:sp>
        <p:nvSpPr>
          <p:cNvPr id="4" name="Marcador de número de diapositiva 3"/>
          <p:cNvSpPr>
            <a:spLocks noGrp="1"/>
          </p:cNvSpPr>
          <p:nvPr>
            <p:ph type="sldNum" sz="quarter" idx="5"/>
          </p:nvPr>
        </p:nvSpPr>
        <p:spPr/>
        <p:txBody>
          <a:bodyPr/>
          <a:lstStyle/>
          <a:p>
            <a:fld id="{C88B063D-97FA-4E7A-9A3D-ECB46201A0F9}" type="slidenum">
              <a:rPr lang="es-ES"/>
              <a:t>22</a:t>
            </a:fld>
            <a:endParaRPr lang="es-ES"/>
          </a:p>
        </p:txBody>
      </p:sp>
    </p:spTree>
    <p:extLst>
      <p:ext uri="{BB962C8B-B14F-4D97-AF65-F5344CB8AC3E}">
        <p14:creationId xmlns:p14="http://schemas.microsoft.com/office/powerpoint/2010/main" val="255542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C88B063D-97FA-4E7A-9A3D-ECB46201A0F9}" type="slidenum">
              <a:rPr lang="es-ES"/>
              <a:t>23</a:t>
            </a:fld>
            <a:endParaRPr lang="es-ES"/>
          </a:p>
        </p:txBody>
      </p:sp>
    </p:spTree>
    <p:extLst>
      <p:ext uri="{BB962C8B-B14F-4D97-AF65-F5344CB8AC3E}">
        <p14:creationId xmlns:p14="http://schemas.microsoft.com/office/powerpoint/2010/main" val="82884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13/09/2022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13/09/2022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13/09/2022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13/09/2022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13/09/2022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13/09/2022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13/09/2022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13/09/2022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13/09/2022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13/09/2022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13/09/2022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13/09/2022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ítulo 2"/>
          <p:cNvSpPr>
            <a:spLocks noGrp="1"/>
          </p:cNvSpPr>
          <p:nvPr>
            <p:ph type="subTitle" idx="1"/>
          </p:nvPr>
        </p:nvSpPr>
        <p:spPr>
          <a:xfrm>
            <a:off x="4439633" y="4518923"/>
            <a:ext cx="3312734" cy="1141851"/>
          </a:xfrm>
          <a:noFill/>
        </p:spPr>
        <p:txBody>
          <a:bodyPr vert="horz" lIns="91440" tIns="45720" rIns="91440" bIns="45720" rtlCol="0" anchor="t">
            <a:noAutofit/>
          </a:bodyPr>
          <a:lstStyle/>
          <a:p>
            <a:r>
              <a:rPr lang="es-ES" sz="1600" dirty="0">
                <a:solidFill>
                  <a:srgbClr val="080808"/>
                </a:solidFill>
                <a:cs typeface="Calibri"/>
              </a:rPr>
              <a:t>Laura Hernández Camacho</a:t>
            </a:r>
            <a:endParaRPr lang="es-ES" sz="1600" dirty="0">
              <a:solidFill>
                <a:srgbClr val="080808"/>
              </a:solidFill>
              <a:ea typeface="Calibri"/>
              <a:cs typeface="Calibri"/>
            </a:endParaRPr>
          </a:p>
          <a:p>
            <a:r>
              <a:rPr lang="es-ES" sz="1600" dirty="0">
                <a:solidFill>
                  <a:srgbClr val="080808"/>
                </a:solidFill>
                <a:cs typeface="Calibri"/>
              </a:rPr>
              <a:t>R2 </a:t>
            </a:r>
            <a:r>
              <a:rPr lang="es-ES" sz="1600" dirty="0" err="1">
                <a:solidFill>
                  <a:srgbClr val="080808"/>
                </a:solidFill>
                <a:cs typeface="Calibri"/>
              </a:rPr>
              <a:t>MFyC</a:t>
            </a:r>
            <a:endParaRPr lang="es-ES" sz="1600" dirty="0" err="1">
              <a:solidFill>
                <a:srgbClr val="080808"/>
              </a:solidFill>
              <a:ea typeface="Calibri"/>
              <a:cs typeface="Calibri"/>
            </a:endParaRPr>
          </a:p>
          <a:p>
            <a:r>
              <a:rPr lang="es-ES" sz="1600" dirty="0">
                <a:solidFill>
                  <a:srgbClr val="080808"/>
                </a:solidFill>
                <a:cs typeface="Calibri"/>
              </a:rPr>
              <a:t>13 de Septiembre de 2022</a:t>
            </a:r>
            <a:endParaRPr lang="es-ES" sz="1600" dirty="0">
              <a:solidFill>
                <a:srgbClr val="080808"/>
              </a:solidFill>
              <a:ea typeface="Calibri"/>
              <a:cs typeface="Calibri"/>
            </a:endParaRPr>
          </a:p>
        </p:txBody>
      </p:sp>
      <p:sp>
        <p:nvSpPr>
          <p:cNvPr id="2" name="Título 1"/>
          <p:cNvSpPr>
            <a:spLocks noGrp="1"/>
          </p:cNvSpPr>
          <p:nvPr>
            <p:ph type="ctrTitle"/>
          </p:nvPr>
        </p:nvSpPr>
        <p:spPr>
          <a:xfrm>
            <a:off x="3204642" y="2353641"/>
            <a:ext cx="5782716" cy="2150719"/>
          </a:xfrm>
          <a:noFill/>
        </p:spPr>
        <p:txBody>
          <a:bodyPr anchor="ctr">
            <a:normAutofit/>
          </a:bodyPr>
          <a:lstStyle/>
          <a:p>
            <a:r>
              <a:rPr lang="es-ES" sz="7200" b="1">
                <a:solidFill>
                  <a:srgbClr val="080808"/>
                </a:solidFill>
                <a:cs typeface="Calibri Light"/>
              </a:rPr>
              <a:t>Cólico Renal</a:t>
            </a:r>
            <a:endParaRPr lang="es-ES" sz="7200" b="1">
              <a:solidFill>
                <a:srgbClr val="080808"/>
              </a:solidFill>
              <a:ea typeface="Calibri Light" panose="020F0302020204030204"/>
              <a:cs typeface="Calibri Light" panose="020F0302020204030204"/>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062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5589416E-42B7-0BFF-9A35-BAAC963281E9}"/>
              </a:ext>
            </a:extLst>
          </p:cNvPr>
          <p:cNvSpPr>
            <a:spLocks noGrp="1"/>
          </p:cNvSpPr>
          <p:nvPr>
            <p:ph idx="1"/>
          </p:nvPr>
        </p:nvSpPr>
        <p:spPr>
          <a:xfrm>
            <a:off x="555529" y="663001"/>
            <a:ext cx="5486475" cy="5637794"/>
          </a:xfrm>
        </p:spPr>
        <p:txBody>
          <a:bodyPr vert="horz" lIns="91440" tIns="45720" rIns="91440" bIns="45720" rtlCol="0" anchor="t">
            <a:normAutofit/>
          </a:bodyPr>
          <a:lstStyle/>
          <a:p>
            <a:pPr>
              <a:buNone/>
            </a:pPr>
            <a:r>
              <a:rPr lang="es-ES" sz="1400" b="1" dirty="0">
                <a:ea typeface="+mn-lt"/>
                <a:cs typeface="+mn-lt"/>
              </a:rPr>
              <a:t>RESUMEN DE PRUEBAS COMPLEMENTARIAS:</a:t>
            </a:r>
            <a:endParaRPr lang="es-ES" sz="1400" b="1" dirty="0"/>
          </a:p>
          <a:p>
            <a:pPr>
              <a:buNone/>
            </a:pPr>
            <a:r>
              <a:rPr lang="es-ES" sz="1400" dirty="0">
                <a:ea typeface="+mn-lt"/>
                <a:cs typeface="+mn-lt"/>
              </a:rPr>
              <a:t>- GSV: pH 7.41, </a:t>
            </a:r>
            <a:r>
              <a:rPr lang="es-ES" sz="1400" dirty="0" err="1">
                <a:ea typeface="+mn-lt"/>
                <a:cs typeface="+mn-lt"/>
              </a:rPr>
              <a:t>pCO</a:t>
            </a:r>
            <a:r>
              <a:rPr lang="es-ES" sz="1400" dirty="0">
                <a:ea typeface="+mn-lt"/>
                <a:cs typeface="+mn-lt"/>
              </a:rPr>
              <a:t> 36, HCO 22.8, EB -1.8, lactato 0.9</a:t>
            </a:r>
            <a:endParaRPr lang="es-ES" dirty="0"/>
          </a:p>
          <a:p>
            <a:pPr>
              <a:buNone/>
            </a:pPr>
            <a:r>
              <a:rPr lang="es-ES" sz="1400" dirty="0">
                <a:ea typeface="+mn-lt"/>
                <a:cs typeface="+mn-lt"/>
              </a:rPr>
              <a:t>- BIOQUIMICA: </a:t>
            </a:r>
            <a:r>
              <a:rPr lang="es-ES" sz="1400" dirty="0" err="1">
                <a:ea typeface="+mn-lt"/>
                <a:cs typeface="+mn-lt"/>
              </a:rPr>
              <a:t>glu</a:t>
            </a:r>
            <a:r>
              <a:rPr lang="es-ES" sz="1400" dirty="0">
                <a:ea typeface="+mn-lt"/>
                <a:cs typeface="+mn-lt"/>
              </a:rPr>
              <a:t> 125, urea 58, </a:t>
            </a:r>
            <a:r>
              <a:rPr lang="es-ES" sz="1400" b="1" dirty="0" err="1">
                <a:ea typeface="+mn-lt"/>
                <a:cs typeface="+mn-lt"/>
              </a:rPr>
              <a:t>creat</a:t>
            </a:r>
            <a:r>
              <a:rPr lang="es-ES" sz="1400" b="1" dirty="0">
                <a:ea typeface="+mn-lt"/>
                <a:cs typeface="+mn-lt"/>
              </a:rPr>
              <a:t> 1.96, FG 36.4,</a:t>
            </a:r>
            <a:r>
              <a:rPr lang="es-ES" sz="1400" dirty="0">
                <a:ea typeface="+mn-lt"/>
                <a:cs typeface="+mn-lt"/>
              </a:rPr>
              <a:t> PCR 0.41, perfil </a:t>
            </a:r>
            <a:r>
              <a:rPr lang="es-ES" sz="1400" dirty="0" err="1">
                <a:ea typeface="+mn-lt"/>
                <a:cs typeface="+mn-lt"/>
              </a:rPr>
              <a:t>ionico</a:t>
            </a:r>
            <a:r>
              <a:rPr lang="es-ES" sz="1400" dirty="0">
                <a:ea typeface="+mn-lt"/>
                <a:cs typeface="+mn-lt"/>
              </a:rPr>
              <a:t> normal, ALT/ AST/ FA normales</a:t>
            </a:r>
            <a:endParaRPr lang="es-ES" dirty="0"/>
          </a:p>
          <a:p>
            <a:pPr>
              <a:buNone/>
            </a:pPr>
            <a:r>
              <a:rPr lang="es-ES" sz="1400" dirty="0">
                <a:ea typeface="+mn-lt"/>
                <a:cs typeface="+mn-lt"/>
              </a:rPr>
              <a:t>- HEMOGRAMA: Hb 153, </a:t>
            </a:r>
            <a:r>
              <a:rPr lang="es-ES" sz="1400" dirty="0" err="1">
                <a:ea typeface="+mn-lt"/>
                <a:cs typeface="+mn-lt"/>
              </a:rPr>
              <a:t>plaq</a:t>
            </a:r>
            <a:r>
              <a:rPr lang="es-ES" sz="1400" dirty="0">
                <a:ea typeface="+mn-lt"/>
                <a:cs typeface="+mn-lt"/>
              </a:rPr>
              <a:t> 207, leucos 11.5 (92.7%N)</a:t>
            </a:r>
            <a:endParaRPr lang="es-ES" dirty="0"/>
          </a:p>
          <a:p>
            <a:pPr>
              <a:buNone/>
            </a:pPr>
            <a:r>
              <a:rPr lang="es-ES" sz="1400" dirty="0">
                <a:ea typeface="+mn-lt"/>
                <a:cs typeface="+mn-lt"/>
              </a:rPr>
              <a:t>- ANALITICA ORINA: NITRITO negativo. Sedimento: hematuria, </a:t>
            </a:r>
            <a:r>
              <a:rPr lang="es-ES" sz="1400" dirty="0" err="1">
                <a:ea typeface="+mn-lt"/>
                <a:cs typeface="+mn-lt"/>
              </a:rPr>
              <a:t>proteina</a:t>
            </a:r>
            <a:r>
              <a:rPr lang="es-ES" sz="1400" dirty="0">
                <a:ea typeface="+mn-lt"/>
                <a:cs typeface="+mn-lt"/>
              </a:rPr>
              <a:t> 58</a:t>
            </a:r>
            <a:endParaRPr lang="es-ES" dirty="0"/>
          </a:p>
          <a:p>
            <a:pPr>
              <a:buNone/>
            </a:pPr>
            <a:r>
              <a:rPr lang="es-ES" sz="1400" dirty="0">
                <a:ea typeface="+mn-lt"/>
                <a:cs typeface="+mn-lt"/>
              </a:rPr>
              <a:t>- RX Abdomen en decúbito supino y en proyección anteroposterior: Se continúa apreciando la imagen cálcica en relación con litiasis ureteral izquierda, entre cuerpos vertebrales correspondientes a L2 y L3, sin cambios con estudio previo</a:t>
            </a:r>
            <a:endParaRPr lang="es-ES" dirty="0">
              <a:ea typeface="Calibri" panose="020F0502020204030204"/>
              <a:cs typeface="Calibri" panose="020F0502020204030204"/>
            </a:endParaRPr>
          </a:p>
          <a:p>
            <a:pPr>
              <a:buNone/>
            </a:pPr>
            <a:r>
              <a:rPr lang="es-ES" sz="1400" dirty="0">
                <a:ea typeface="+mn-lt"/>
                <a:cs typeface="+mn-lt"/>
              </a:rPr>
              <a:t>- Ecografía aparato urinario: Ambos riñones de características ecográficas normales. No se han encontrado dilataciones de las vías excretoras. No se ven alteraciones significativas en el espesor del parénquima renal. Imagen con aspecto sugestivo de </a:t>
            </a:r>
            <a:r>
              <a:rPr lang="es-ES" sz="1400" b="1" dirty="0">
                <a:ea typeface="+mn-lt"/>
                <a:cs typeface="+mn-lt"/>
              </a:rPr>
              <a:t>pequeño quiste en polo inferior del riñón izquierdo, con contenido ligeramente heterogéneo</a:t>
            </a:r>
            <a:r>
              <a:rPr lang="es-ES" sz="1400" dirty="0">
                <a:ea typeface="+mn-lt"/>
                <a:cs typeface="+mn-lt"/>
              </a:rPr>
              <a:t>, a controlar. La imagen opaca visible en las radiografías, que actualmente se proyecta sobre trayecto del uréter lumbar izquierdo y en estudios previos se proyectaba sobre la silueta renal izquierda, no es visible en este estudio ecográfico. Vejiga vacía.</a:t>
            </a:r>
            <a:endParaRPr lang="es-ES" dirty="0">
              <a:ea typeface="Calibri" panose="020F0502020204030204"/>
              <a:cs typeface="Calibri" panose="020F0502020204030204"/>
            </a:endParaRPr>
          </a:p>
          <a:p>
            <a:pPr>
              <a:buNone/>
            </a:pPr>
            <a:r>
              <a:rPr lang="es-ES" sz="1400" dirty="0">
                <a:ea typeface="+mn-lt"/>
                <a:cs typeface="+mn-lt"/>
              </a:rPr>
              <a:t>- UROCULTIVO: en curso</a:t>
            </a:r>
            <a:endParaRPr lang="es-ES"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agen 4">
            <a:extLst>
              <a:ext uri="{FF2B5EF4-FFF2-40B4-BE49-F238E27FC236}">
                <a16:creationId xmlns:a16="http://schemas.microsoft.com/office/drawing/2014/main" id="{41FEFA2D-7EC6-8962-2677-C9402D304CCE}"/>
              </a:ext>
            </a:extLst>
          </p:cNvPr>
          <p:cNvPicPr>
            <a:picLocks noChangeAspect="1"/>
          </p:cNvPicPr>
          <p:nvPr/>
        </p:nvPicPr>
        <p:blipFill rotWithShape="1">
          <a:blip r:embed="rId2"/>
          <a:srcRect l="34853" t="5202" r="23996" b="3880"/>
          <a:stretch/>
        </p:blipFill>
        <p:spPr>
          <a:xfrm>
            <a:off x="7729269" y="285792"/>
            <a:ext cx="4246065" cy="5248956"/>
          </a:xfrm>
          <a:prstGeom prst="rect">
            <a:avLst/>
          </a:prstGeom>
        </p:spPr>
      </p:pic>
      <p:pic>
        <p:nvPicPr>
          <p:cNvPr id="5" name="Imagen 5" descr="Captura de pantalla de un celular&#10;&#10;Descripción generada automáticamente">
            <a:extLst>
              <a:ext uri="{FF2B5EF4-FFF2-40B4-BE49-F238E27FC236}">
                <a16:creationId xmlns:a16="http://schemas.microsoft.com/office/drawing/2014/main" id="{FD0694B7-627B-3BF1-3025-4C0D2E2AA1F4}"/>
              </a:ext>
            </a:extLst>
          </p:cNvPr>
          <p:cNvPicPr>
            <a:picLocks noChangeAspect="1"/>
          </p:cNvPicPr>
          <p:nvPr/>
        </p:nvPicPr>
        <p:blipFill rotWithShape="1">
          <a:blip r:embed="rId3"/>
          <a:srcRect l="30816" t="13738" r="24149" b="19222"/>
          <a:stretch/>
        </p:blipFill>
        <p:spPr>
          <a:xfrm>
            <a:off x="6032740" y="4219512"/>
            <a:ext cx="2726629" cy="2270023"/>
          </a:xfrm>
          <a:prstGeom prst="rect">
            <a:avLst/>
          </a:prstGeom>
        </p:spPr>
      </p:pic>
    </p:spTree>
    <p:extLst>
      <p:ext uri="{BB962C8B-B14F-4D97-AF65-F5344CB8AC3E}">
        <p14:creationId xmlns:p14="http://schemas.microsoft.com/office/powerpoint/2010/main" val="50757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6C75B38-67C7-9BB9-E1F1-E4836EA08C19}"/>
              </a:ext>
            </a:extLst>
          </p:cNvPr>
          <p:cNvSpPr>
            <a:spLocks noGrp="1"/>
          </p:cNvSpPr>
          <p:nvPr>
            <p:ph idx="1"/>
          </p:nvPr>
        </p:nvSpPr>
        <p:spPr>
          <a:xfrm>
            <a:off x="643467" y="1782981"/>
            <a:ext cx="10905066" cy="4393982"/>
          </a:xfrm>
        </p:spPr>
        <p:txBody>
          <a:bodyPr vert="horz" lIns="91440" tIns="45720" rIns="91440" bIns="45720" rtlCol="0" anchor="t">
            <a:normAutofit/>
          </a:bodyPr>
          <a:lstStyle/>
          <a:p>
            <a:pPr>
              <a:buNone/>
            </a:pPr>
            <a:r>
              <a:rPr lang="es-ES" sz="2000" dirty="0">
                <a:ea typeface="+mn-lt"/>
                <a:cs typeface="+mn-lt"/>
              </a:rPr>
              <a:t>05/09/2022 - 14:24 --- EVOLUCIÓN CLÍNICA ---</a:t>
            </a:r>
            <a:endParaRPr lang="es-ES" sz="2000" dirty="0"/>
          </a:p>
          <a:p>
            <a:pPr>
              <a:buNone/>
            </a:pPr>
            <a:r>
              <a:rPr lang="es-ES" sz="2000" dirty="0">
                <a:ea typeface="+mn-lt"/>
                <a:cs typeface="+mn-lt"/>
              </a:rPr>
              <a:t>Ante los hallazgos </a:t>
            </a:r>
            <a:r>
              <a:rPr lang="es-ES" sz="2000" dirty="0" err="1">
                <a:ea typeface="+mn-lt"/>
                <a:cs typeface="+mn-lt"/>
              </a:rPr>
              <a:t>ecograficos</a:t>
            </a:r>
            <a:r>
              <a:rPr lang="es-ES" sz="2000" dirty="0">
                <a:ea typeface="+mn-lt"/>
                <a:cs typeface="+mn-lt"/>
              </a:rPr>
              <a:t>, comento el caso con </a:t>
            </a:r>
            <a:r>
              <a:rPr lang="es-ES" sz="2000" dirty="0" err="1">
                <a:ea typeface="+mn-lt"/>
                <a:cs typeface="+mn-lt"/>
              </a:rPr>
              <a:t>nefrologia</a:t>
            </a:r>
            <a:r>
              <a:rPr lang="es-ES" sz="2000" dirty="0">
                <a:ea typeface="+mn-lt"/>
                <a:cs typeface="+mn-lt"/>
              </a:rPr>
              <a:t>. Se procede a sondaje vesical persistiendo en anuria. Solicito </a:t>
            </a:r>
            <a:r>
              <a:rPr lang="es-ES" sz="2000" dirty="0" err="1">
                <a:ea typeface="+mn-lt"/>
                <a:cs typeface="+mn-lt"/>
              </a:rPr>
              <a:t>gasometria</a:t>
            </a:r>
            <a:endParaRPr lang="es-ES" sz="2000" dirty="0"/>
          </a:p>
          <a:p>
            <a:pPr>
              <a:buNone/>
            </a:pPr>
            <a:endParaRPr lang="es-ES" sz="2000">
              <a:ea typeface="+mn-lt"/>
              <a:cs typeface="+mn-lt"/>
            </a:endParaRPr>
          </a:p>
          <a:p>
            <a:pPr>
              <a:buNone/>
            </a:pPr>
            <a:r>
              <a:rPr lang="es-ES" sz="2000" dirty="0">
                <a:ea typeface="+mn-lt"/>
                <a:cs typeface="+mn-lt"/>
              </a:rPr>
              <a:t>05/09/2022 - 15:44 --- EVOLUCIÓN CLÍNICA ---</a:t>
            </a:r>
            <a:endParaRPr lang="es-ES" sz="2000" dirty="0"/>
          </a:p>
          <a:p>
            <a:pPr>
              <a:buNone/>
            </a:pPr>
            <a:r>
              <a:rPr lang="es-ES" sz="2000" dirty="0">
                <a:ea typeface="+mn-lt"/>
                <a:cs typeface="+mn-lt"/>
              </a:rPr>
              <a:t>Valorado por </a:t>
            </a:r>
            <a:r>
              <a:rPr lang="es-ES" sz="2000" dirty="0" err="1">
                <a:ea typeface="+mn-lt"/>
                <a:cs typeface="+mn-lt"/>
              </a:rPr>
              <a:t>nefrologia</a:t>
            </a:r>
            <a:r>
              <a:rPr lang="es-ES" sz="2000" dirty="0">
                <a:ea typeface="+mn-lt"/>
                <a:cs typeface="+mn-lt"/>
              </a:rPr>
              <a:t>, se plantea la posibilidad de que realmente sea obstructivo por lo que se solicita </a:t>
            </a:r>
            <a:r>
              <a:rPr lang="es-ES" sz="2000" dirty="0" err="1">
                <a:ea typeface="+mn-lt"/>
                <a:cs typeface="+mn-lt"/>
              </a:rPr>
              <a:t>reevaluacion</a:t>
            </a:r>
            <a:r>
              <a:rPr lang="es-ES" sz="2000" dirty="0">
                <a:ea typeface="+mn-lt"/>
                <a:cs typeface="+mn-lt"/>
              </a:rPr>
              <a:t> por </a:t>
            </a:r>
            <a:r>
              <a:rPr lang="es-ES" sz="2000" dirty="0" err="1">
                <a:ea typeface="+mn-lt"/>
                <a:cs typeface="+mn-lt"/>
              </a:rPr>
              <a:t>urologia</a:t>
            </a:r>
            <a:endParaRPr lang="es-ES" sz="2000" dirty="0"/>
          </a:p>
          <a:p>
            <a:pPr marL="0" indent="0">
              <a:buNone/>
            </a:pPr>
            <a:r>
              <a:rPr lang="es-ES" sz="2000" dirty="0">
                <a:ea typeface="+mn-lt"/>
                <a:cs typeface="+mn-lt"/>
              </a:rPr>
              <a:t>Persiste anuria</a:t>
            </a:r>
            <a:endParaRPr lang="es-E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475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1B2441C-7AFE-43A7-87FE-3356A8078B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Freeform: Shape 34">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ítulo 1">
            <a:extLst>
              <a:ext uri="{FF2B5EF4-FFF2-40B4-BE49-F238E27FC236}">
                <a16:creationId xmlns:a16="http://schemas.microsoft.com/office/drawing/2014/main" id="{A40844BF-44E5-D0D0-844F-5CAF64B1DC82}"/>
              </a:ext>
            </a:extLst>
          </p:cNvPr>
          <p:cNvSpPr>
            <a:spLocks noGrp="1"/>
          </p:cNvSpPr>
          <p:nvPr>
            <p:ph type="title"/>
          </p:nvPr>
        </p:nvSpPr>
        <p:spPr>
          <a:xfrm>
            <a:off x="1116701" y="2452526"/>
            <a:ext cx="4248318" cy="1952947"/>
          </a:xfrm>
          <a:noFill/>
        </p:spPr>
        <p:txBody>
          <a:bodyPr vert="horz" lIns="91440" tIns="45720" rIns="91440" bIns="45720" rtlCol="0" anchor="ctr">
            <a:normAutofit/>
          </a:bodyPr>
          <a:lstStyle/>
          <a:p>
            <a:pPr algn="ctr"/>
            <a:r>
              <a:rPr lang="en-US" sz="3600" b="1" kern="1200" err="1">
                <a:solidFill>
                  <a:srgbClr val="080808"/>
                </a:solidFill>
                <a:latin typeface="+mj-lt"/>
                <a:ea typeface="+mj-ea"/>
                <a:cs typeface="+mj-cs"/>
              </a:rPr>
              <a:t>Cólico</a:t>
            </a:r>
            <a:r>
              <a:rPr lang="en-US" sz="3600" b="1" kern="1200">
                <a:solidFill>
                  <a:srgbClr val="080808"/>
                </a:solidFill>
                <a:latin typeface="+mj-lt"/>
                <a:ea typeface="+mj-ea"/>
                <a:cs typeface="+mj-cs"/>
              </a:rPr>
              <a:t> </a:t>
            </a:r>
            <a:r>
              <a:rPr lang="en-US" sz="3600" b="1" kern="1200" err="1">
                <a:solidFill>
                  <a:srgbClr val="080808"/>
                </a:solidFill>
                <a:latin typeface="+mj-lt"/>
                <a:ea typeface="+mj-ea"/>
                <a:cs typeface="+mj-cs"/>
              </a:rPr>
              <a:t>Nefrítico</a:t>
            </a:r>
            <a:endParaRPr lang="en-US" sz="3600" b="1" kern="1200">
              <a:solidFill>
                <a:srgbClr val="080808"/>
              </a:solidFill>
              <a:latin typeface="+mj-lt"/>
              <a:ea typeface="+mj-ea"/>
              <a:cs typeface="+mj-cs"/>
            </a:endParaRPr>
          </a:p>
        </p:txBody>
      </p:sp>
      <p:sp>
        <p:nvSpPr>
          <p:cNvPr id="37" name="Rectangle 36">
            <a:extLst>
              <a:ext uri="{FF2B5EF4-FFF2-40B4-BE49-F238E27FC236}">
                <a16:creationId xmlns:a16="http://schemas.microsoft.com/office/drawing/2014/main" id="{EEF31B1A-1BB2-47DE-B18A-424413A9D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2051" y="1189367"/>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9FDBB0E-6648-40FA-8EA9-F5E39D798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99177" y="1361513"/>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B1ECBAC9-8FF8-4D44-BD49-6B81C381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951582" y="-621194"/>
            <a:ext cx="2495927" cy="1767670"/>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ectangle 42">
            <a:extLst>
              <a:ext uri="{FF2B5EF4-FFF2-40B4-BE49-F238E27FC236}">
                <a16:creationId xmlns:a16="http://schemas.microsoft.com/office/drawing/2014/main" id="{530F234A-713C-4B90-B43E-8F10C8B6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36578" y="419910"/>
            <a:ext cx="1130961" cy="11309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Rectangle 44">
            <a:extLst>
              <a:ext uri="{FF2B5EF4-FFF2-40B4-BE49-F238E27FC236}">
                <a16:creationId xmlns:a16="http://schemas.microsoft.com/office/drawing/2014/main" id="{3D9E8922-1B3D-4020-A05C-C539C0C55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35024" y="4167722"/>
            <a:ext cx="1079965" cy="107996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Rectangle 46">
            <a:extLst>
              <a:ext uri="{FF2B5EF4-FFF2-40B4-BE49-F238E27FC236}">
                <a16:creationId xmlns:a16="http://schemas.microsoft.com/office/drawing/2014/main" id="{A8064EBB-920B-4259-AC3A-6F286FAF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011922" y="4095164"/>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Rectangle 48">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5097" y="3345077"/>
            <a:ext cx="1316404" cy="131640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17113" y="4226109"/>
            <a:ext cx="586534" cy="58653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241090" y="5965012"/>
            <a:ext cx="696678" cy="6966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5870" y="5837885"/>
            <a:ext cx="2055357" cy="102767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133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1754936-5C5B-A7E5-A14F-4B61C002F196}"/>
              </a:ext>
            </a:extLst>
          </p:cNvPr>
          <p:cNvSpPr>
            <a:spLocks noGrp="1"/>
          </p:cNvSpPr>
          <p:nvPr>
            <p:ph type="title"/>
          </p:nvPr>
        </p:nvSpPr>
        <p:spPr>
          <a:xfrm>
            <a:off x="643467" y="321734"/>
            <a:ext cx="10905066" cy="1135737"/>
          </a:xfrm>
        </p:spPr>
        <p:txBody>
          <a:bodyPr>
            <a:normAutofit/>
          </a:bodyPr>
          <a:lstStyle/>
          <a:p>
            <a:r>
              <a:rPr lang="es-ES" sz="3600">
                <a:latin typeface="Calibri"/>
                <a:cs typeface="Calibri"/>
              </a:rPr>
              <a:t>Cólico Renoureteral o Cólico Nefrítico</a:t>
            </a:r>
            <a:endParaRPr lang="es-ES" sz="3600"/>
          </a:p>
        </p:txBody>
      </p:sp>
      <p:sp>
        <p:nvSpPr>
          <p:cNvPr id="3" name="Marcador de contenido 2">
            <a:extLst>
              <a:ext uri="{FF2B5EF4-FFF2-40B4-BE49-F238E27FC236}">
                <a16:creationId xmlns:a16="http://schemas.microsoft.com/office/drawing/2014/main" id="{A3A4E328-D004-F832-8580-057792A0C141}"/>
              </a:ext>
            </a:extLst>
          </p:cNvPr>
          <p:cNvSpPr>
            <a:spLocks noGrp="1"/>
          </p:cNvSpPr>
          <p:nvPr>
            <p:ph idx="1"/>
          </p:nvPr>
        </p:nvSpPr>
        <p:spPr>
          <a:xfrm>
            <a:off x="1232451" y="1779205"/>
            <a:ext cx="9326175" cy="4393982"/>
          </a:xfrm>
        </p:spPr>
        <p:txBody>
          <a:bodyPr vert="horz" lIns="91440" tIns="45720" rIns="91440" bIns="45720" rtlCol="0" anchor="t">
            <a:normAutofit/>
          </a:bodyPr>
          <a:lstStyle/>
          <a:p>
            <a:pPr marL="0" indent="0">
              <a:buNone/>
            </a:pPr>
            <a:r>
              <a:rPr lang="es-ES" sz="2000" dirty="0">
                <a:ea typeface="+mn-lt"/>
                <a:cs typeface="+mn-lt"/>
              </a:rPr>
              <a:t>Dolor originado por el paso de un cuerpo sólido desde el riñón a las vías urinarias.</a:t>
            </a:r>
            <a:endParaRPr lang="en-US" sz="2000" dirty="0">
              <a:ea typeface="+mn-lt"/>
              <a:cs typeface="+mn-lt"/>
            </a:endParaRPr>
          </a:p>
          <a:p>
            <a:r>
              <a:rPr lang="es-ES" sz="2000" dirty="0">
                <a:ea typeface="+mn-lt"/>
                <a:cs typeface="+mn-lt"/>
              </a:rPr>
              <a:t>Cálculo</a:t>
            </a:r>
            <a:endParaRPr lang="en-US" sz="2000" dirty="0">
              <a:ea typeface="+mn-lt"/>
              <a:cs typeface="+mn-lt"/>
            </a:endParaRPr>
          </a:p>
          <a:p>
            <a:r>
              <a:rPr lang="es-ES" sz="2000" dirty="0">
                <a:ea typeface="+mn-lt"/>
                <a:cs typeface="+mn-lt"/>
              </a:rPr>
              <a:t>Coágulo sanguíneo --&gt; Hematuria renal</a:t>
            </a:r>
            <a:endParaRPr lang="en-US" sz="2000" dirty="0">
              <a:ea typeface="+mn-lt"/>
              <a:cs typeface="+mn-lt"/>
            </a:endParaRPr>
          </a:p>
          <a:p>
            <a:r>
              <a:rPr lang="es-ES" sz="2000" dirty="0">
                <a:ea typeface="+mn-lt"/>
                <a:cs typeface="+mn-lt"/>
              </a:rPr>
              <a:t>Fragmento de papila --&gt; Necrosis papilar</a:t>
            </a:r>
            <a:endParaRPr lang="en-US" sz="2000" dirty="0">
              <a:ea typeface="+mn-lt"/>
              <a:cs typeface="+mn-lt"/>
            </a:endParaRPr>
          </a:p>
          <a:p>
            <a:r>
              <a:rPr lang="es-ES" sz="2000" dirty="0">
                <a:ea typeface="+mn-lt"/>
                <a:cs typeface="+mn-lt"/>
              </a:rPr>
              <a:t>Obstrucción ureteral por compresión extrínseca o intrínseca.</a:t>
            </a:r>
          </a:p>
          <a:p>
            <a:endParaRPr lang="en-US" sz="2000">
              <a:ea typeface="+mn-lt"/>
              <a:cs typeface="+mn-lt"/>
            </a:endParaRPr>
          </a:p>
          <a:p>
            <a:pPr marL="514350" indent="-514350">
              <a:buAutoNum type="arabicPeriod"/>
            </a:pPr>
            <a:endParaRPr lang="es-ES" sz="2000" dirty="0">
              <a:cs typeface="Calibri"/>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uadroTexto 3">
            <a:extLst>
              <a:ext uri="{FF2B5EF4-FFF2-40B4-BE49-F238E27FC236}">
                <a16:creationId xmlns:a16="http://schemas.microsoft.com/office/drawing/2014/main" id="{6FC386E7-2B3E-5762-54CD-9B615D9D460B}"/>
              </a:ext>
            </a:extLst>
          </p:cNvPr>
          <p:cNvSpPr txBox="1"/>
          <p:nvPr/>
        </p:nvSpPr>
        <p:spPr>
          <a:xfrm>
            <a:off x="3534230" y="4419600"/>
            <a:ext cx="4847771" cy="1214843"/>
          </a:xfrm>
          <a:prstGeom prst="rect">
            <a:avLst/>
          </a:prstGeom>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s-ES">
                <a:latin typeface="Calibri"/>
                <a:ea typeface="Segoe UI"/>
                <a:cs typeface="Segoe UI"/>
              </a:rPr>
              <a:t>Deben cumplirse 2 de 3 criterios:</a:t>
            </a:r>
            <a:r>
              <a:rPr lang="en-US">
                <a:latin typeface="Calibri"/>
                <a:ea typeface="Segoe UI"/>
                <a:cs typeface="Segoe UI"/>
              </a:rPr>
              <a:t>​</a:t>
            </a:r>
          </a:p>
          <a:p>
            <a:pPr lvl="0" algn="ctr" rtl="0">
              <a:buAutoNum type="arabicPeriod"/>
            </a:pPr>
            <a:r>
              <a:rPr lang="es-ES">
                <a:latin typeface="Calibri"/>
                <a:ea typeface="Arial"/>
                <a:cs typeface="Arial"/>
              </a:rPr>
              <a:t>Cuadro clínico compatible</a:t>
            </a:r>
            <a:r>
              <a:rPr lang="en-US">
                <a:latin typeface="Calibri"/>
                <a:ea typeface="Arial"/>
                <a:cs typeface="Arial"/>
              </a:rPr>
              <a:t>​</a:t>
            </a:r>
          </a:p>
          <a:p>
            <a:pPr lvl="0" algn="ctr" rtl="0">
              <a:buAutoNum type="arabicPeriod"/>
            </a:pPr>
            <a:r>
              <a:rPr lang="es-ES">
                <a:latin typeface="Calibri"/>
                <a:ea typeface="Arial"/>
                <a:cs typeface="Arial"/>
              </a:rPr>
              <a:t>Exploración física positiva</a:t>
            </a:r>
            <a:r>
              <a:rPr lang="en-US">
                <a:latin typeface="Calibri"/>
                <a:ea typeface="Arial"/>
                <a:cs typeface="Arial"/>
              </a:rPr>
              <a:t>​</a:t>
            </a:r>
          </a:p>
          <a:p>
            <a:pPr lvl="0" algn="ctr" rtl="0">
              <a:buAutoNum type="arabicPeriod"/>
            </a:pPr>
            <a:r>
              <a:rPr lang="es-ES">
                <a:latin typeface="Calibri"/>
                <a:ea typeface="Arial"/>
                <a:cs typeface="Arial"/>
              </a:rPr>
              <a:t>Microhematuria</a:t>
            </a:r>
            <a:endParaRPr lang="es-ES"/>
          </a:p>
        </p:txBody>
      </p:sp>
    </p:spTree>
    <p:extLst>
      <p:ext uri="{BB962C8B-B14F-4D97-AF65-F5344CB8AC3E}">
        <p14:creationId xmlns:p14="http://schemas.microsoft.com/office/powerpoint/2010/main" val="316515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1754936-5C5B-A7E5-A14F-4B61C002F196}"/>
              </a:ext>
            </a:extLst>
          </p:cNvPr>
          <p:cNvSpPr>
            <a:spLocks noGrp="1"/>
          </p:cNvSpPr>
          <p:nvPr>
            <p:ph type="title"/>
          </p:nvPr>
        </p:nvSpPr>
        <p:spPr>
          <a:xfrm>
            <a:off x="643467" y="321734"/>
            <a:ext cx="10905066" cy="1135737"/>
          </a:xfrm>
        </p:spPr>
        <p:txBody>
          <a:bodyPr>
            <a:normAutofit/>
          </a:bodyPr>
          <a:lstStyle/>
          <a:p>
            <a:r>
              <a:rPr lang="es-ES" sz="3600" b="1">
                <a:cs typeface="Calibri Light"/>
              </a:rPr>
              <a:t>Cuadro clínico</a:t>
            </a:r>
            <a:endParaRPr lang="es-ES" sz="3600" b="1"/>
          </a:p>
        </p:txBody>
      </p:sp>
      <p:sp>
        <p:nvSpPr>
          <p:cNvPr id="3" name="Marcador de contenido 2">
            <a:extLst>
              <a:ext uri="{FF2B5EF4-FFF2-40B4-BE49-F238E27FC236}">
                <a16:creationId xmlns:a16="http://schemas.microsoft.com/office/drawing/2014/main" id="{A3A4E328-D004-F832-8580-057792A0C141}"/>
              </a:ext>
            </a:extLst>
          </p:cNvPr>
          <p:cNvSpPr>
            <a:spLocks noGrp="1"/>
          </p:cNvSpPr>
          <p:nvPr>
            <p:ph idx="1"/>
          </p:nvPr>
        </p:nvSpPr>
        <p:spPr>
          <a:xfrm>
            <a:off x="643467" y="1782981"/>
            <a:ext cx="10905066" cy="4393982"/>
          </a:xfrm>
        </p:spPr>
        <p:txBody>
          <a:bodyPr vert="horz" lIns="91440" tIns="45720" rIns="91440" bIns="45720" rtlCol="0" anchor="t">
            <a:normAutofit/>
          </a:bodyPr>
          <a:lstStyle/>
          <a:p>
            <a:pPr marL="0" indent="0" algn="just">
              <a:buNone/>
            </a:pPr>
            <a:r>
              <a:rPr lang="es-ES" sz="2000">
                <a:cs typeface="Calibri" panose="020F0502020204030204"/>
              </a:rPr>
              <a:t>Dolor agudo paroxístico localizado en la fosa renal (ángulos costovertebrales), irradiado por el trayecto ureteral del mismo lado hasta los genitales, que no suele modificarse con el reposo ni con el movimiento, y que se acompaña de síntomas vegetativos (náuseas, vómitos, sudoración profusa, palidez).</a:t>
            </a:r>
          </a:p>
          <a:p>
            <a:r>
              <a:rPr lang="es-ES" sz="2000">
                <a:cs typeface="Calibri" panose="020F0502020204030204"/>
              </a:rPr>
              <a:t>Uréter </a:t>
            </a:r>
            <a:r>
              <a:rPr lang="es-ES" sz="2000" err="1">
                <a:cs typeface="Calibri" panose="020F0502020204030204"/>
              </a:rPr>
              <a:t>yuxtavesical</a:t>
            </a:r>
            <a:r>
              <a:rPr lang="es-ES" sz="2000">
                <a:cs typeface="Calibri" panose="020F0502020204030204"/>
              </a:rPr>
              <a:t> --&gt; </a:t>
            </a:r>
            <a:r>
              <a:rPr lang="es-ES" sz="2000" err="1">
                <a:cs typeface="Calibri" panose="020F0502020204030204"/>
              </a:rPr>
              <a:t>Sdm</a:t>
            </a:r>
            <a:r>
              <a:rPr lang="es-ES" sz="2000">
                <a:cs typeface="Calibri" panose="020F0502020204030204"/>
              </a:rPr>
              <a:t> miccional irritativo: disuria, polaquiuria y tenesmo vesical</a:t>
            </a:r>
          </a:p>
          <a:p>
            <a:r>
              <a:rPr lang="es-ES" sz="2000">
                <a:cs typeface="Calibri" panose="020F0502020204030204"/>
              </a:rPr>
              <a:t>Uréter superior --&gt; Referido al testículo o labios </a:t>
            </a:r>
            <a:r>
              <a:rPr lang="es-ES" sz="2000" err="1">
                <a:cs typeface="Calibri" panose="020F0502020204030204"/>
              </a:rPr>
              <a:t>vulvares</a:t>
            </a:r>
            <a:r>
              <a:rPr lang="es-ES" sz="2000">
                <a:cs typeface="Calibri" panose="020F0502020204030204"/>
              </a:rPr>
              <a:t> homolaterales</a:t>
            </a:r>
          </a:p>
          <a:p>
            <a:r>
              <a:rPr lang="es-ES" sz="2000">
                <a:cs typeface="Calibri" panose="020F0502020204030204"/>
              </a:rPr>
              <a:t>Uréter medio --&gt; </a:t>
            </a:r>
            <a:r>
              <a:rPr lang="es-ES" sz="2000" err="1">
                <a:cs typeface="Calibri" panose="020F0502020204030204"/>
              </a:rPr>
              <a:t>Hemiabdomen</a:t>
            </a:r>
            <a:r>
              <a:rPr lang="es-ES" sz="2000">
                <a:cs typeface="Calibri" panose="020F0502020204030204"/>
              </a:rPr>
              <a:t> inferior o zona inguinal</a:t>
            </a:r>
          </a:p>
          <a:p>
            <a:r>
              <a:rPr lang="es-ES" sz="2000">
                <a:cs typeface="Calibri" panose="020F0502020204030204"/>
              </a:rPr>
              <a:t>Uréter inferior --&gt; Región suprapúbica o uretra distal.</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uadroTexto 8">
            <a:extLst>
              <a:ext uri="{FF2B5EF4-FFF2-40B4-BE49-F238E27FC236}">
                <a16:creationId xmlns:a16="http://schemas.microsoft.com/office/drawing/2014/main" id="{A33B0CD5-4FBB-48D1-A389-CD5779941F6B}"/>
              </a:ext>
            </a:extLst>
          </p:cNvPr>
          <p:cNvSpPr txBox="1"/>
          <p:nvPr/>
        </p:nvSpPr>
        <p:spPr>
          <a:xfrm>
            <a:off x="2660673" y="5031676"/>
            <a:ext cx="6248201" cy="830997"/>
          </a:xfrm>
          <a:prstGeom prst="rect">
            <a:avLst/>
          </a:prstGeom>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a:cs typeface="Calibri"/>
              </a:rPr>
              <a:t>FIEBRE </a:t>
            </a:r>
            <a:r>
              <a:rPr lang="es-ES" sz="2400">
                <a:cs typeface="Calibri"/>
                <a:sym typeface="Wingdings" panose="05000000000000000000" pitchFamily="2" charset="2"/>
              </a:rPr>
              <a:t>¿?</a:t>
            </a:r>
            <a:r>
              <a:rPr lang="es-ES" sz="2400">
                <a:cs typeface="Calibri"/>
              </a:rPr>
              <a:t> PIELONEFRITIS OBSTRUCTIVA  ¿?</a:t>
            </a:r>
          </a:p>
          <a:p>
            <a:pPr algn="ctr"/>
            <a:r>
              <a:rPr lang="es-ES" sz="2400">
                <a:cs typeface="Calibri"/>
              </a:rPr>
              <a:t>CÓLICO COMPLICADO</a:t>
            </a:r>
            <a:endParaRPr lang="es-ES" sz="2400"/>
          </a:p>
        </p:txBody>
      </p:sp>
    </p:spTree>
    <p:extLst>
      <p:ext uri="{BB962C8B-B14F-4D97-AF65-F5344CB8AC3E}">
        <p14:creationId xmlns:p14="http://schemas.microsoft.com/office/powerpoint/2010/main" val="120143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7E48D17-C06A-8BAF-EA78-288C2FE1B9A6}"/>
              </a:ext>
            </a:extLst>
          </p:cNvPr>
          <p:cNvSpPr>
            <a:spLocks noGrp="1"/>
          </p:cNvSpPr>
          <p:nvPr>
            <p:ph type="title"/>
          </p:nvPr>
        </p:nvSpPr>
        <p:spPr>
          <a:xfrm>
            <a:off x="643467" y="1001486"/>
            <a:ext cx="3962061" cy="1250646"/>
          </a:xfrm>
        </p:spPr>
        <p:txBody>
          <a:bodyPr vert="horz" lIns="91440" tIns="45720" rIns="91440" bIns="45720" rtlCol="0" anchor="ctr">
            <a:normAutofit/>
          </a:bodyPr>
          <a:lstStyle/>
          <a:p>
            <a:r>
              <a:rPr lang="en-US" sz="3600" b="1" kern="1200">
                <a:solidFill>
                  <a:schemeClr val="tx1"/>
                </a:solidFill>
                <a:latin typeface="+mj-lt"/>
                <a:ea typeface="+mj-ea"/>
                <a:cs typeface="+mj-cs"/>
              </a:rPr>
              <a:t>Exploración Física</a:t>
            </a:r>
          </a:p>
        </p:txBody>
      </p:sp>
      <p:sp>
        <p:nvSpPr>
          <p:cNvPr id="12" name="Rectangle 1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uadroTexto 3">
            <a:extLst>
              <a:ext uri="{FF2B5EF4-FFF2-40B4-BE49-F238E27FC236}">
                <a16:creationId xmlns:a16="http://schemas.microsoft.com/office/drawing/2014/main" id="{B8680406-B99B-C7DF-2336-243BCC1CBA10}"/>
              </a:ext>
            </a:extLst>
          </p:cNvPr>
          <p:cNvGraphicFramePr/>
          <p:nvPr>
            <p:extLst>
              <p:ext uri="{D42A27DB-BD31-4B8C-83A1-F6EECF244321}">
                <p14:modId xmlns:p14="http://schemas.microsoft.com/office/powerpoint/2010/main" val="3881072824"/>
              </p:ext>
            </p:extLst>
          </p:nvPr>
        </p:nvGraphicFramePr>
        <p:xfrm>
          <a:off x="4707618" y="1350282"/>
          <a:ext cx="6478588" cy="4821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5706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E3DC55A-392D-1FA4-646E-DB8CAC9E08B0}"/>
              </a:ext>
            </a:extLst>
          </p:cNvPr>
          <p:cNvSpPr>
            <a:spLocks noGrp="1"/>
          </p:cNvSpPr>
          <p:nvPr>
            <p:ph type="title"/>
          </p:nvPr>
        </p:nvSpPr>
        <p:spPr>
          <a:xfrm>
            <a:off x="643467" y="321734"/>
            <a:ext cx="10905066" cy="1135737"/>
          </a:xfrm>
        </p:spPr>
        <p:txBody>
          <a:bodyPr>
            <a:normAutofit/>
          </a:bodyPr>
          <a:lstStyle/>
          <a:p>
            <a:r>
              <a:rPr lang="es-ES" sz="3600">
                <a:cs typeface="Calibri Light"/>
              </a:rPr>
              <a:t>Actuación Inicial</a:t>
            </a:r>
            <a:endParaRPr lang="es-ES" sz="360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A32DBFA3-0A9A-DF0A-D069-76C4D8D7F264}"/>
              </a:ext>
            </a:extLst>
          </p:cNvPr>
          <p:cNvGraphicFramePr>
            <a:graphicFrameLocks noGrp="1"/>
          </p:cNvGraphicFramePr>
          <p:nvPr>
            <p:ph idx="1"/>
            <p:extLst>
              <p:ext uri="{D42A27DB-BD31-4B8C-83A1-F6EECF244321}">
                <p14:modId xmlns:p14="http://schemas.microsoft.com/office/powerpoint/2010/main" val="2501159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532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A35F337-6211-880B-82F4-B4AE06A58BDB}"/>
              </a:ext>
            </a:extLst>
          </p:cNvPr>
          <p:cNvSpPr>
            <a:spLocks noGrp="1"/>
          </p:cNvSpPr>
          <p:nvPr>
            <p:ph type="title"/>
          </p:nvPr>
        </p:nvSpPr>
        <p:spPr>
          <a:xfrm>
            <a:off x="643467" y="321734"/>
            <a:ext cx="10905066" cy="1135737"/>
          </a:xfrm>
        </p:spPr>
        <p:txBody>
          <a:bodyPr>
            <a:normAutofit/>
          </a:bodyPr>
          <a:lstStyle/>
          <a:p>
            <a:r>
              <a:rPr lang="es-ES" sz="3600">
                <a:cs typeface="Calibri Light"/>
              </a:rPr>
              <a:t>Exploraciones Complementarias</a:t>
            </a:r>
            <a:endParaRPr lang="es-ES" sz="3600"/>
          </a:p>
        </p:txBody>
      </p:sp>
      <p:sp>
        <p:nvSpPr>
          <p:cNvPr id="3" name="Marcador de contenido 2">
            <a:extLst>
              <a:ext uri="{FF2B5EF4-FFF2-40B4-BE49-F238E27FC236}">
                <a16:creationId xmlns:a16="http://schemas.microsoft.com/office/drawing/2014/main" id="{134682E4-EEDA-9428-AE41-E8ACDCF275BC}"/>
              </a:ext>
            </a:extLst>
          </p:cNvPr>
          <p:cNvSpPr>
            <a:spLocks noGrp="1"/>
          </p:cNvSpPr>
          <p:nvPr>
            <p:ph idx="1"/>
          </p:nvPr>
        </p:nvSpPr>
        <p:spPr>
          <a:xfrm>
            <a:off x="1014060" y="1782981"/>
            <a:ext cx="10011750" cy="4393982"/>
          </a:xfrm>
        </p:spPr>
        <p:txBody>
          <a:bodyPr vert="horz" lIns="91440" tIns="45720" rIns="91440" bIns="45720" rtlCol="0">
            <a:normAutofit/>
          </a:bodyPr>
          <a:lstStyle/>
          <a:p>
            <a:pPr>
              <a:lnSpc>
                <a:spcPct val="150000"/>
              </a:lnSpc>
            </a:pPr>
            <a:r>
              <a:rPr lang="es-ES" sz="2000">
                <a:cs typeface="Calibri"/>
              </a:rPr>
              <a:t>Confirmación de hematuria microscópica en la</a:t>
            </a:r>
            <a:r>
              <a:rPr lang="es-ES" sz="2000" b="1">
                <a:cs typeface="Calibri"/>
              </a:rPr>
              <a:t> tira reactiva de orina</a:t>
            </a:r>
          </a:p>
          <a:p>
            <a:pPr>
              <a:lnSpc>
                <a:spcPct val="150000"/>
              </a:lnSpc>
            </a:pPr>
            <a:r>
              <a:rPr lang="es-ES" sz="2000">
                <a:cs typeface="Calibri"/>
              </a:rPr>
              <a:t>Posible visualización del cálculo en el </a:t>
            </a:r>
            <a:r>
              <a:rPr lang="es-ES" sz="2000" b="1">
                <a:cs typeface="Calibri"/>
              </a:rPr>
              <a:t>estudio radiológico simple de abdomen</a:t>
            </a:r>
            <a:r>
              <a:rPr lang="es-ES" sz="2000">
                <a:cs typeface="Calibri"/>
              </a:rPr>
              <a:t>. La </a:t>
            </a:r>
            <a:r>
              <a:rPr lang="es-ES" sz="2000" err="1">
                <a:cs typeface="Calibri"/>
              </a:rPr>
              <a:t>radioopacidad</a:t>
            </a:r>
            <a:r>
              <a:rPr lang="es-ES" sz="2000">
                <a:cs typeface="Calibri"/>
              </a:rPr>
              <a:t> y la </a:t>
            </a:r>
            <a:r>
              <a:rPr lang="es-ES" sz="2000" err="1">
                <a:cs typeface="Calibri"/>
              </a:rPr>
              <a:t>radiotrasparencia</a:t>
            </a:r>
            <a:r>
              <a:rPr lang="es-ES" sz="2000">
                <a:cs typeface="Calibri"/>
              </a:rPr>
              <a:t> dependen de la composición y del tamaño del cálculo, NO son visibles:</a:t>
            </a:r>
          </a:p>
          <a:p>
            <a:pPr lvl="1">
              <a:lnSpc>
                <a:spcPct val="150000"/>
              </a:lnSpc>
              <a:buFont typeface="Courier New" panose="02070309020205020404" pitchFamily="49" charset="0"/>
              <a:buChar char="o"/>
            </a:pPr>
            <a:r>
              <a:rPr lang="es-ES" sz="2000">
                <a:cs typeface="Calibri"/>
              </a:rPr>
              <a:t>Ácido úrico </a:t>
            </a:r>
          </a:p>
          <a:p>
            <a:pPr lvl="1">
              <a:lnSpc>
                <a:spcPct val="150000"/>
              </a:lnSpc>
              <a:buFont typeface="Courier New" panose="02070309020205020404" pitchFamily="49" charset="0"/>
              <a:buChar char="o"/>
            </a:pPr>
            <a:r>
              <a:rPr lang="es-ES" sz="2000">
                <a:cs typeface="Calibri"/>
              </a:rPr>
              <a:t>Cistina &lt; 4 mm</a:t>
            </a:r>
          </a:p>
          <a:p>
            <a:pPr lvl="1">
              <a:lnSpc>
                <a:spcPct val="150000"/>
              </a:lnSpc>
              <a:buFont typeface="Courier New" panose="02070309020205020404" pitchFamily="49" charset="0"/>
              <a:buChar char="o"/>
            </a:pPr>
            <a:r>
              <a:rPr lang="es-ES" sz="2000">
                <a:cs typeface="Calibri"/>
              </a:rPr>
              <a:t>Fosfato amónico &lt; 2 mm</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52013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881DAC-A97D-6EF2-1A3E-8B9FC32F798B}"/>
              </a:ext>
            </a:extLst>
          </p:cNvPr>
          <p:cNvSpPr>
            <a:spLocks noGrp="1"/>
          </p:cNvSpPr>
          <p:nvPr>
            <p:ph type="title"/>
          </p:nvPr>
        </p:nvSpPr>
        <p:spPr>
          <a:xfrm>
            <a:off x="643467" y="758562"/>
            <a:ext cx="3962061" cy="5455969"/>
          </a:xfrm>
        </p:spPr>
        <p:txBody>
          <a:bodyPr anchor="t">
            <a:normAutofit/>
          </a:bodyPr>
          <a:lstStyle/>
          <a:p>
            <a:pPr algn="just">
              <a:lnSpc>
                <a:spcPct val="150000"/>
              </a:lnSpc>
            </a:pPr>
            <a:r>
              <a:rPr lang="es-ES" sz="3600" dirty="0">
                <a:cs typeface="Calibri Light"/>
              </a:rPr>
              <a:t>Laboratorio:</a:t>
            </a:r>
            <a:br>
              <a:rPr lang="es-ES" sz="3300" b="1" dirty="0">
                <a:cs typeface="Calibri Light"/>
              </a:rPr>
            </a:br>
            <a:r>
              <a:rPr lang="es-ES" sz="1800" dirty="0">
                <a:ea typeface="+mj-lt"/>
                <a:cs typeface="+mj-lt"/>
              </a:rPr>
              <a:t>• </a:t>
            </a:r>
            <a:r>
              <a:rPr lang="es-ES" sz="1800" b="1" dirty="0">
                <a:ea typeface="+mj-lt"/>
                <a:cs typeface="+mj-lt"/>
              </a:rPr>
              <a:t>Sedimento de orina: </a:t>
            </a:r>
            <a:r>
              <a:rPr lang="es-ES" sz="1800" dirty="0">
                <a:ea typeface="+mj-lt"/>
                <a:cs typeface="+mj-lt"/>
              </a:rPr>
              <a:t>frecuentemente </a:t>
            </a:r>
            <a:br>
              <a:rPr lang="es-ES" sz="1800" dirty="0">
                <a:ea typeface="+mj-lt"/>
                <a:cs typeface="+mj-lt"/>
              </a:rPr>
            </a:br>
            <a:r>
              <a:rPr lang="es-ES" sz="1800" dirty="0">
                <a:ea typeface="+mj-lt"/>
                <a:cs typeface="+mj-lt"/>
              </a:rPr>
              <a:t>dará </a:t>
            </a:r>
            <a:r>
              <a:rPr lang="es-ES" sz="1800" dirty="0" err="1">
                <a:ea typeface="+mj-lt"/>
                <a:cs typeface="+mj-lt"/>
              </a:rPr>
              <a:t>microhematuria</a:t>
            </a:r>
            <a:r>
              <a:rPr lang="es-ES" sz="1800" dirty="0">
                <a:ea typeface="+mj-lt"/>
                <a:cs typeface="+mj-lt"/>
              </a:rPr>
              <a:t> y/o </a:t>
            </a:r>
            <a:r>
              <a:rPr lang="es-ES" sz="1800" dirty="0" err="1">
                <a:ea typeface="+mj-lt"/>
                <a:cs typeface="+mj-lt"/>
              </a:rPr>
              <a:t>cristaluria</a:t>
            </a:r>
            <a:r>
              <a:rPr lang="es-ES" sz="1800" dirty="0">
                <a:ea typeface="+mj-lt"/>
                <a:cs typeface="+mj-lt"/>
              </a:rPr>
              <a:t> </a:t>
            </a:r>
            <a:br>
              <a:rPr lang="es-ES" sz="1800" dirty="0">
                <a:ea typeface="+mj-lt"/>
                <a:cs typeface="+mj-lt"/>
              </a:rPr>
            </a:br>
            <a:r>
              <a:rPr lang="es-ES" sz="1800" dirty="0">
                <a:ea typeface="+mj-lt"/>
                <a:cs typeface="+mj-lt"/>
              </a:rPr>
              <a:t>aunque también puede ser normal. </a:t>
            </a:r>
            <a:endParaRPr lang="es-ES" sz="1800" b="1" dirty="0">
              <a:ea typeface="Calibri Light"/>
              <a:cs typeface="Calibri Light"/>
            </a:endParaRPr>
          </a:p>
          <a:p>
            <a:pPr>
              <a:lnSpc>
                <a:spcPct val="150000"/>
              </a:lnSpc>
            </a:pPr>
            <a:r>
              <a:rPr lang="es-ES" sz="1800" dirty="0">
                <a:ea typeface="+mj-lt"/>
                <a:cs typeface="+mj-lt"/>
              </a:rPr>
              <a:t>• </a:t>
            </a:r>
            <a:r>
              <a:rPr lang="es-ES" sz="1800" b="1" dirty="0">
                <a:ea typeface="+mj-lt"/>
                <a:cs typeface="+mj-lt"/>
              </a:rPr>
              <a:t>Hemograma, coagulación y bioquímica </a:t>
            </a:r>
            <a:r>
              <a:rPr lang="es-ES" sz="1800" dirty="0">
                <a:ea typeface="+mj-lt"/>
                <a:cs typeface="+mj-lt"/>
              </a:rPr>
              <a:t>que incluya glucosa, urea, creatinina, </a:t>
            </a:r>
            <a:br>
              <a:rPr lang="es-ES" sz="1800" dirty="0">
                <a:ea typeface="+mj-lt"/>
                <a:cs typeface="+mj-lt"/>
              </a:rPr>
            </a:br>
            <a:r>
              <a:rPr lang="es-ES" sz="1800" dirty="0">
                <a:ea typeface="+mj-lt"/>
                <a:cs typeface="+mj-lt"/>
              </a:rPr>
              <a:t>sodio y potasio.</a:t>
            </a:r>
            <a:endParaRPr lang="es-ES" sz="1800" dirty="0">
              <a:cs typeface="Calibri Light"/>
            </a:endParaRPr>
          </a:p>
          <a:p>
            <a:pPr>
              <a:lnSpc>
                <a:spcPct val="150000"/>
              </a:lnSpc>
            </a:pPr>
            <a:r>
              <a:rPr lang="es-ES" sz="1800" dirty="0">
                <a:ea typeface="+mj-lt"/>
                <a:cs typeface="+mj-lt"/>
              </a:rPr>
              <a:t>• </a:t>
            </a:r>
            <a:r>
              <a:rPr lang="es-ES" sz="1800" b="1" dirty="0">
                <a:ea typeface="+mj-lt"/>
                <a:cs typeface="+mj-lt"/>
              </a:rPr>
              <a:t>Cultivo de orina: </a:t>
            </a:r>
            <a:r>
              <a:rPr lang="es-ES" sz="1800" dirty="0">
                <a:ea typeface="+mj-lt"/>
                <a:cs typeface="+mj-lt"/>
              </a:rPr>
              <a:t>si existe sospecha y </a:t>
            </a:r>
            <a:br>
              <a:rPr lang="es-ES" sz="1800" dirty="0">
                <a:ea typeface="+mj-lt"/>
                <a:cs typeface="+mj-lt"/>
              </a:rPr>
            </a:br>
            <a:r>
              <a:rPr lang="es-ES" sz="1800" dirty="0">
                <a:ea typeface="+mj-lt"/>
                <a:cs typeface="+mj-lt"/>
              </a:rPr>
              <a:t>cumple criterios de infección de orina.</a:t>
            </a:r>
            <a:endParaRPr lang="es-ES" sz="1800" dirty="0">
              <a:cs typeface="Calibri Light"/>
            </a:endParaRPr>
          </a:p>
          <a:p>
            <a:pPr>
              <a:lnSpc>
                <a:spcPct val="150000"/>
              </a:lnSpc>
            </a:pPr>
            <a:br>
              <a:rPr lang="es-ES" sz="3300" b="1" dirty="0">
                <a:ea typeface="Calibri Light"/>
                <a:cs typeface="Calibri Light"/>
              </a:rPr>
            </a:br>
            <a:endParaRPr lang="es-ES" sz="1800" b="1">
              <a:ea typeface="Calibri Light"/>
              <a:cs typeface="Calibri Light"/>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F076D7F3-8FC6-9C24-887F-8BAE70AB6F45}"/>
              </a:ext>
            </a:extLst>
          </p:cNvPr>
          <p:cNvSpPr>
            <a:spLocks noGrp="1"/>
          </p:cNvSpPr>
          <p:nvPr>
            <p:ph idx="1"/>
          </p:nvPr>
        </p:nvSpPr>
        <p:spPr>
          <a:xfrm>
            <a:off x="5070020" y="995176"/>
            <a:ext cx="6478513" cy="5473355"/>
          </a:xfrm>
        </p:spPr>
        <p:txBody>
          <a:bodyPr vert="horz" lIns="91440" tIns="45720" rIns="91440" bIns="45720" rtlCol="0" anchor="t">
            <a:normAutofit fontScale="77500" lnSpcReduction="20000"/>
          </a:bodyPr>
          <a:lstStyle/>
          <a:p>
            <a:pPr>
              <a:buNone/>
            </a:pPr>
            <a:r>
              <a:rPr lang="en-US" sz="4600" dirty="0">
                <a:latin typeface="Calibri Light"/>
                <a:ea typeface="+mn-lt"/>
                <a:cs typeface="+mn-lt"/>
              </a:rPr>
              <a:t>RX simple de abdomen (RSA):</a:t>
            </a:r>
          </a:p>
          <a:p>
            <a:pPr marL="0" indent="0" algn="just">
              <a:lnSpc>
                <a:spcPct val="120000"/>
              </a:lnSpc>
              <a:spcBef>
                <a:spcPts val="0"/>
              </a:spcBef>
              <a:buFont typeface="Arial"/>
              <a:buNone/>
            </a:pPr>
            <a:endParaRPr lang="en-US" sz="1600">
              <a:ea typeface="+mn-lt"/>
              <a:cs typeface="+mn-lt"/>
            </a:endParaRPr>
          </a:p>
          <a:p>
            <a:pPr algn="just">
              <a:lnSpc>
                <a:spcPct val="170000"/>
              </a:lnSpc>
              <a:spcBef>
                <a:spcPts val="0"/>
              </a:spcBef>
              <a:buFont typeface="Arial"/>
              <a:buChar char="•"/>
            </a:pPr>
            <a:r>
              <a:rPr lang="en-US" sz="2100" dirty="0">
                <a:ea typeface="+mn-lt"/>
                <a:cs typeface="+mn-lt"/>
              </a:rPr>
              <a:t>Se </a:t>
            </a:r>
            <a:r>
              <a:rPr lang="en-US" sz="2100" dirty="0" err="1">
                <a:ea typeface="+mn-lt"/>
                <a:cs typeface="+mn-lt"/>
              </a:rPr>
              <a:t>debe</a:t>
            </a:r>
            <a:r>
              <a:rPr lang="en-US" sz="2100" dirty="0">
                <a:ea typeface="+mn-lt"/>
                <a:cs typeface="+mn-lt"/>
              </a:rPr>
              <a:t> </a:t>
            </a:r>
            <a:r>
              <a:rPr lang="en-US" sz="2100" dirty="0" err="1">
                <a:ea typeface="+mn-lt"/>
                <a:cs typeface="+mn-lt"/>
              </a:rPr>
              <a:t>pedir</a:t>
            </a:r>
            <a:r>
              <a:rPr lang="en-US" sz="2100" dirty="0">
                <a:ea typeface="+mn-lt"/>
                <a:cs typeface="+mn-lt"/>
              </a:rPr>
              <a:t> </a:t>
            </a:r>
            <a:r>
              <a:rPr lang="en-US" sz="2100" b="1" dirty="0">
                <a:ea typeface="+mn-lt"/>
                <a:cs typeface="+mn-lt"/>
              </a:rPr>
              <a:t>de </a:t>
            </a:r>
            <a:r>
              <a:rPr lang="en-US" sz="2100" b="1" dirty="0" err="1">
                <a:ea typeface="+mn-lt"/>
                <a:cs typeface="+mn-lt"/>
              </a:rPr>
              <a:t>rutina</a:t>
            </a:r>
            <a:r>
              <a:rPr lang="en-US" sz="2100" b="1" dirty="0">
                <a:ea typeface="+mn-lt"/>
                <a:cs typeface="+mn-lt"/>
              </a:rPr>
              <a:t> </a:t>
            </a:r>
            <a:r>
              <a:rPr lang="en-US" sz="2100" dirty="0">
                <a:ea typeface="+mn-lt"/>
                <a:cs typeface="+mn-lt"/>
              </a:rPr>
              <a:t>(</a:t>
            </a:r>
            <a:r>
              <a:rPr lang="en-US" sz="2100" dirty="0" err="1">
                <a:ea typeface="+mn-lt"/>
                <a:cs typeface="+mn-lt"/>
              </a:rPr>
              <a:t>excepto</a:t>
            </a:r>
            <a:r>
              <a:rPr lang="en-US" sz="2100" dirty="0">
                <a:ea typeface="+mn-lt"/>
                <a:cs typeface="+mn-lt"/>
              </a:rPr>
              <a:t> </a:t>
            </a:r>
            <a:r>
              <a:rPr lang="en-US" sz="2100" dirty="0" err="1">
                <a:ea typeface="+mn-lt"/>
                <a:cs typeface="+mn-lt"/>
              </a:rPr>
              <a:t>en</a:t>
            </a:r>
            <a:r>
              <a:rPr lang="en-US" sz="2100" dirty="0">
                <a:ea typeface="+mn-lt"/>
                <a:cs typeface="+mn-lt"/>
              </a:rPr>
              <a:t> </a:t>
            </a:r>
            <a:r>
              <a:rPr lang="en-US" sz="2100" dirty="0" err="1">
                <a:ea typeface="+mn-lt"/>
                <a:cs typeface="+mn-lt"/>
              </a:rPr>
              <a:t>niños</a:t>
            </a:r>
            <a:r>
              <a:rPr lang="en-US" sz="2100" dirty="0">
                <a:ea typeface="+mn-lt"/>
                <a:cs typeface="+mn-lt"/>
              </a:rPr>
              <a:t> y </a:t>
            </a:r>
            <a:r>
              <a:rPr lang="en-US" sz="2100" dirty="0" err="1">
                <a:ea typeface="+mn-lt"/>
                <a:cs typeface="+mn-lt"/>
              </a:rPr>
              <a:t>embarazadas</a:t>
            </a:r>
            <a:r>
              <a:rPr lang="en-US" sz="2100" dirty="0">
                <a:ea typeface="+mn-lt"/>
                <a:cs typeface="+mn-lt"/>
              </a:rPr>
              <a:t>)</a:t>
            </a:r>
            <a:endParaRPr lang="en-US" sz="2100">
              <a:cs typeface="Calibri" panose="020F0502020204030204"/>
            </a:endParaRPr>
          </a:p>
          <a:p>
            <a:pPr algn="just">
              <a:lnSpc>
                <a:spcPct val="170000"/>
              </a:lnSpc>
              <a:spcBef>
                <a:spcPts val="0"/>
              </a:spcBef>
              <a:buFont typeface="Arial"/>
              <a:buChar char="•"/>
            </a:pPr>
            <a:r>
              <a:rPr lang="en-US" sz="2100" dirty="0">
                <a:ea typeface="+mn-lt"/>
                <a:cs typeface="+mn-lt"/>
              </a:rPr>
              <a:t>A </a:t>
            </a:r>
            <a:r>
              <a:rPr lang="en-US" sz="2100" dirty="0" err="1">
                <a:ea typeface="+mn-lt"/>
                <a:cs typeface="+mn-lt"/>
              </a:rPr>
              <a:t>todo</a:t>
            </a:r>
            <a:r>
              <a:rPr lang="en-US" sz="2100" dirty="0">
                <a:ea typeface="+mn-lt"/>
                <a:cs typeface="+mn-lt"/>
              </a:rPr>
              <a:t> </a:t>
            </a:r>
            <a:r>
              <a:rPr lang="en-US" sz="2100" dirty="0" err="1">
                <a:ea typeface="+mn-lt"/>
                <a:cs typeface="+mn-lt"/>
              </a:rPr>
              <a:t>paciente</a:t>
            </a:r>
            <a:r>
              <a:rPr lang="en-US" sz="2100" dirty="0">
                <a:ea typeface="+mn-lt"/>
                <a:cs typeface="+mn-lt"/>
              </a:rPr>
              <a:t> que </a:t>
            </a:r>
            <a:r>
              <a:rPr lang="en-US" sz="2100" dirty="0" err="1">
                <a:ea typeface="+mn-lt"/>
                <a:cs typeface="+mn-lt"/>
              </a:rPr>
              <a:t>acuda</a:t>
            </a:r>
            <a:r>
              <a:rPr lang="en-US" sz="2100" dirty="0">
                <a:ea typeface="+mn-lt"/>
                <a:cs typeface="+mn-lt"/>
              </a:rPr>
              <a:t> a </a:t>
            </a:r>
            <a:r>
              <a:rPr lang="en-US" sz="2100" dirty="0" err="1">
                <a:ea typeface="+mn-lt"/>
                <a:cs typeface="+mn-lt"/>
              </a:rPr>
              <a:t>urgencias</a:t>
            </a:r>
            <a:r>
              <a:rPr lang="en-US" sz="2100" dirty="0">
                <a:ea typeface="+mn-lt"/>
                <a:cs typeface="+mn-lt"/>
              </a:rPr>
              <a:t> </a:t>
            </a:r>
            <a:r>
              <a:rPr lang="en-US" sz="2100" dirty="0" err="1">
                <a:ea typeface="+mn-lt"/>
                <a:cs typeface="+mn-lt"/>
              </a:rPr>
              <a:t>por</a:t>
            </a:r>
            <a:r>
              <a:rPr lang="en-US" sz="2100" dirty="0">
                <a:ea typeface="+mn-lt"/>
                <a:cs typeface="+mn-lt"/>
              </a:rPr>
              <a:t> </a:t>
            </a:r>
            <a:r>
              <a:rPr lang="en-US" sz="2100" dirty="0" err="1">
                <a:ea typeface="+mn-lt"/>
                <a:cs typeface="+mn-lt"/>
              </a:rPr>
              <a:t>clínica</a:t>
            </a:r>
            <a:r>
              <a:rPr lang="en-US" sz="2100" dirty="0">
                <a:ea typeface="+mn-lt"/>
                <a:cs typeface="+mn-lt"/>
              </a:rPr>
              <a:t> compatible con </a:t>
            </a:r>
            <a:r>
              <a:rPr lang="en-US" sz="2100" dirty="0" err="1">
                <a:ea typeface="+mn-lt"/>
                <a:cs typeface="+mn-lt"/>
              </a:rPr>
              <a:t>cólico</a:t>
            </a:r>
            <a:r>
              <a:rPr lang="en-US" sz="2100" dirty="0">
                <a:ea typeface="+mn-lt"/>
                <a:cs typeface="+mn-lt"/>
              </a:rPr>
              <a:t> </a:t>
            </a:r>
          </a:p>
          <a:p>
            <a:pPr marL="0" indent="0" algn="just">
              <a:lnSpc>
                <a:spcPct val="170000"/>
              </a:lnSpc>
              <a:spcBef>
                <a:spcPts val="0"/>
              </a:spcBef>
              <a:buNone/>
            </a:pPr>
            <a:r>
              <a:rPr lang="en-US" sz="2100" dirty="0">
                <a:ea typeface="+mn-lt"/>
                <a:cs typeface="+mn-lt"/>
              </a:rPr>
              <a:t>renal y </a:t>
            </a:r>
            <a:r>
              <a:rPr lang="en-US" sz="2100" dirty="0" err="1">
                <a:ea typeface="+mn-lt"/>
                <a:cs typeface="+mn-lt"/>
              </a:rPr>
              <a:t>aquellos</a:t>
            </a:r>
            <a:r>
              <a:rPr lang="en-US" sz="2100" dirty="0">
                <a:ea typeface="+mn-lt"/>
                <a:cs typeface="+mn-lt"/>
              </a:rPr>
              <a:t> que </a:t>
            </a:r>
            <a:r>
              <a:rPr lang="en-US" sz="2100" dirty="0" err="1">
                <a:ea typeface="+mn-lt"/>
                <a:cs typeface="+mn-lt"/>
              </a:rPr>
              <a:t>vuelvan</a:t>
            </a:r>
            <a:r>
              <a:rPr lang="en-US" sz="2100" dirty="0">
                <a:ea typeface="+mn-lt"/>
                <a:cs typeface="+mn-lt"/>
              </a:rPr>
              <a:t> a </a:t>
            </a:r>
            <a:r>
              <a:rPr lang="en-US" sz="2100" dirty="0" err="1">
                <a:ea typeface="+mn-lt"/>
                <a:cs typeface="+mn-lt"/>
              </a:rPr>
              <a:t>acudir</a:t>
            </a:r>
            <a:r>
              <a:rPr lang="en-US" sz="2100" dirty="0">
                <a:ea typeface="+mn-lt"/>
                <a:cs typeface="+mn-lt"/>
              </a:rPr>
              <a:t> al </a:t>
            </a:r>
            <a:r>
              <a:rPr lang="en-US" sz="2100" dirty="0" err="1">
                <a:ea typeface="+mn-lt"/>
                <a:cs typeface="+mn-lt"/>
              </a:rPr>
              <a:t>servicio</a:t>
            </a:r>
            <a:r>
              <a:rPr lang="en-US" sz="2100" dirty="0">
                <a:ea typeface="+mn-lt"/>
                <a:cs typeface="+mn-lt"/>
              </a:rPr>
              <a:t> de </a:t>
            </a:r>
            <a:r>
              <a:rPr lang="en-US" sz="2100" dirty="0" err="1">
                <a:ea typeface="+mn-lt"/>
                <a:cs typeface="+mn-lt"/>
              </a:rPr>
              <a:t>Urgencias</a:t>
            </a:r>
            <a:r>
              <a:rPr lang="en-US" sz="2100" dirty="0">
                <a:ea typeface="+mn-lt"/>
                <a:cs typeface="+mn-lt"/>
              </a:rPr>
              <a:t>, </a:t>
            </a:r>
            <a:r>
              <a:rPr lang="en-US" sz="2100" dirty="0" err="1">
                <a:ea typeface="+mn-lt"/>
                <a:cs typeface="+mn-lt"/>
              </a:rPr>
              <a:t>cuando</a:t>
            </a:r>
            <a:r>
              <a:rPr lang="en-US" sz="2100" dirty="0">
                <a:ea typeface="+mn-lt"/>
                <a:cs typeface="+mn-lt"/>
              </a:rPr>
              <a:t> </a:t>
            </a:r>
            <a:r>
              <a:rPr lang="en-US" sz="2100" dirty="0" err="1">
                <a:ea typeface="+mn-lt"/>
                <a:cs typeface="+mn-lt"/>
              </a:rPr>
              <a:t>haya</a:t>
            </a:r>
            <a:r>
              <a:rPr lang="en-US" sz="2100" dirty="0">
                <a:ea typeface="+mn-lt"/>
                <a:cs typeface="+mn-lt"/>
              </a:rPr>
              <a:t> </a:t>
            </a:r>
            <a:r>
              <a:rPr lang="en-US" sz="2100" dirty="0" err="1">
                <a:ea typeface="+mn-lt"/>
                <a:cs typeface="+mn-lt"/>
              </a:rPr>
              <a:t>pasado</a:t>
            </a:r>
            <a:r>
              <a:rPr lang="en-US" sz="2100" dirty="0">
                <a:ea typeface="+mn-lt"/>
                <a:cs typeface="+mn-lt"/>
              </a:rPr>
              <a:t> 24 horas de </a:t>
            </a:r>
            <a:r>
              <a:rPr lang="en-US" sz="2100" dirty="0" err="1">
                <a:ea typeface="+mn-lt"/>
                <a:cs typeface="+mn-lt"/>
              </a:rPr>
              <a:t>su</a:t>
            </a:r>
            <a:r>
              <a:rPr lang="en-US" sz="2100" dirty="0">
                <a:ea typeface="+mn-lt"/>
                <a:cs typeface="+mn-lt"/>
              </a:rPr>
              <a:t> </a:t>
            </a:r>
            <a:r>
              <a:rPr lang="en-US" sz="2100" dirty="0" err="1">
                <a:ea typeface="+mn-lt"/>
                <a:cs typeface="+mn-lt"/>
              </a:rPr>
              <a:t>última</a:t>
            </a:r>
            <a:r>
              <a:rPr lang="en-US" sz="2100" dirty="0">
                <a:ea typeface="+mn-lt"/>
                <a:cs typeface="+mn-lt"/>
              </a:rPr>
              <a:t> </a:t>
            </a:r>
            <a:r>
              <a:rPr lang="en-US" sz="2100" dirty="0" err="1">
                <a:ea typeface="+mn-lt"/>
                <a:cs typeface="+mn-lt"/>
              </a:rPr>
              <a:t>asistencia</a:t>
            </a:r>
            <a:r>
              <a:rPr lang="en-US" sz="2100" dirty="0">
                <a:ea typeface="+mn-lt"/>
                <a:cs typeface="+mn-lt"/>
              </a:rPr>
              <a:t>.</a:t>
            </a:r>
            <a:endParaRPr lang="en-US" sz="2100">
              <a:cs typeface="Calibri" panose="020F0502020204030204"/>
            </a:endParaRPr>
          </a:p>
          <a:p>
            <a:pPr algn="just">
              <a:lnSpc>
                <a:spcPct val="170000"/>
              </a:lnSpc>
              <a:spcBef>
                <a:spcPts val="0"/>
              </a:spcBef>
              <a:buFont typeface="Arial"/>
              <a:buChar char="•"/>
            </a:pPr>
            <a:r>
              <a:rPr lang="en-US" sz="2100" b="1" dirty="0">
                <a:ea typeface="+mn-lt"/>
                <a:cs typeface="+mn-lt"/>
              </a:rPr>
              <a:t>No </a:t>
            </a:r>
            <a:r>
              <a:rPr lang="en-US" sz="2100" b="1" dirty="0" err="1">
                <a:ea typeface="+mn-lt"/>
                <a:cs typeface="+mn-lt"/>
              </a:rPr>
              <a:t>sería</a:t>
            </a:r>
            <a:r>
              <a:rPr lang="en-US" sz="2100" b="1" dirty="0">
                <a:ea typeface="+mn-lt"/>
                <a:cs typeface="+mn-lt"/>
              </a:rPr>
              <a:t> </a:t>
            </a:r>
            <a:r>
              <a:rPr lang="en-US" sz="2100" b="1" dirty="0" err="1">
                <a:ea typeface="+mn-lt"/>
                <a:cs typeface="+mn-lt"/>
              </a:rPr>
              <a:t>necesario</a:t>
            </a:r>
            <a:r>
              <a:rPr lang="en-US" sz="2100" b="1" dirty="0">
                <a:ea typeface="+mn-lt"/>
                <a:cs typeface="+mn-lt"/>
              </a:rPr>
              <a:t> </a:t>
            </a:r>
            <a:r>
              <a:rPr lang="en-US" sz="2100" b="1" dirty="0" err="1">
                <a:ea typeface="+mn-lt"/>
                <a:cs typeface="+mn-lt"/>
              </a:rPr>
              <a:t>realizar</a:t>
            </a:r>
            <a:r>
              <a:rPr lang="en-US" sz="2100" b="1" dirty="0">
                <a:ea typeface="+mn-lt"/>
                <a:cs typeface="+mn-lt"/>
              </a:rPr>
              <a:t> </a:t>
            </a:r>
            <a:r>
              <a:rPr lang="en-US" sz="2100" b="1" dirty="0" err="1">
                <a:ea typeface="+mn-lt"/>
                <a:cs typeface="+mn-lt"/>
              </a:rPr>
              <a:t>más</a:t>
            </a:r>
            <a:r>
              <a:rPr lang="en-US" sz="2100" b="1" dirty="0">
                <a:ea typeface="+mn-lt"/>
                <a:cs typeface="+mn-lt"/>
              </a:rPr>
              <a:t> </a:t>
            </a:r>
            <a:r>
              <a:rPr lang="en-US" sz="2100" b="1" dirty="0" err="1">
                <a:ea typeface="+mn-lt"/>
                <a:cs typeface="+mn-lt"/>
              </a:rPr>
              <a:t>pruebas</a:t>
            </a:r>
            <a:r>
              <a:rPr lang="en-US" sz="2100" dirty="0">
                <a:ea typeface="+mn-lt"/>
                <a:cs typeface="+mn-lt"/>
              </a:rPr>
              <a:t>:</a:t>
            </a:r>
          </a:p>
          <a:p>
            <a:pPr marL="628650" lvl="1" indent="-171450">
              <a:lnSpc>
                <a:spcPct val="170000"/>
              </a:lnSpc>
              <a:spcBef>
                <a:spcPts val="0"/>
              </a:spcBef>
              <a:buFont typeface="Arial"/>
              <a:buChar char="•"/>
            </a:pPr>
            <a:r>
              <a:rPr lang="en-US" sz="2100" dirty="0">
                <a:ea typeface="+mn-lt"/>
                <a:cs typeface="+mn-lt"/>
              </a:rPr>
              <a:t>Inferior a 4 mm: </a:t>
            </a:r>
            <a:r>
              <a:rPr lang="en-US" sz="2100" dirty="0" err="1">
                <a:ea typeface="+mn-lt"/>
                <a:cs typeface="+mn-lt"/>
              </a:rPr>
              <a:t>el</a:t>
            </a:r>
            <a:r>
              <a:rPr lang="en-US" sz="2100" dirty="0">
                <a:ea typeface="+mn-lt"/>
                <a:cs typeface="+mn-lt"/>
              </a:rPr>
              <a:t> 90% </a:t>
            </a:r>
            <a:r>
              <a:rPr lang="en-US" sz="2100" dirty="0" err="1">
                <a:ea typeface="+mn-lt"/>
                <a:cs typeface="+mn-lt"/>
              </a:rPr>
              <a:t>será</a:t>
            </a:r>
            <a:r>
              <a:rPr lang="en-US" sz="2100" dirty="0">
                <a:ea typeface="+mn-lt"/>
                <a:cs typeface="+mn-lt"/>
              </a:rPr>
              <a:t> </a:t>
            </a:r>
            <a:r>
              <a:rPr lang="en-US" sz="2100" dirty="0" err="1">
                <a:ea typeface="+mn-lt"/>
                <a:cs typeface="+mn-lt"/>
              </a:rPr>
              <a:t>expulsada</a:t>
            </a:r>
            <a:r>
              <a:rPr lang="en-US" sz="2100" dirty="0">
                <a:ea typeface="+mn-lt"/>
                <a:cs typeface="+mn-lt"/>
              </a:rPr>
              <a:t> de forma </a:t>
            </a:r>
            <a:r>
              <a:rPr lang="en-US" sz="2100" dirty="0" err="1">
                <a:ea typeface="+mn-lt"/>
                <a:cs typeface="+mn-lt"/>
              </a:rPr>
              <a:t>espontánea</a:t>
            </a:r>
            <a:endParaRPr lang="en-US" sz="2100">
              <a:ea typeface="+mn-lt"/>
              <a:cs typeface="+mn-lt"/>
            </a:endParaRPr>
          </a:p>
          <a:p>
            <a:pPr marL="628650" lvl="1" indent="-171450">
              <a:lnSpc>
                <a:spcPct val="170000"/>
              </a:lnSpc>
              <a:spcBef>
                <a:spcPts val="0"/>
              </a:spcBef>
              <a:buFont typeface="Arial"/>
              <a:buChar char="•"/>
            </a:pPr>
            <a:r>
              <a:rPr lang="en-US" sz="2100" dirty="0">
                <a:ea typeface="+mn-lt"/>
                <a:cs typeface="+mn-lt"/>
              </a:rPr>
              <a:t>5-7 mm: </a:t>
            </a:r>
            <a:r>
              <a:rPr lang="en-US" sz="2100" dirty="0" err="1">
                <a:ea typeface="+mn-lt"/>
                <a:cs typeface="+mn-lt"/>
              </a:rPr>
              <a:t>ocurrirá</a:t>
            </a:r>
            <a:r>
              <a:rPr lang="en-US" sz="2100" dirty="0">
                <a:ea typeface="+mn-lt"/>
                <a:cs typeface="+mn-lt"/>
              </a:rPr>
              <a:t> </a:t>
            </a:r>
            <a:r>
              <a:rPr lang="en-US" sz="2100" dirty="0" err="1">
                <a:ea typeface="+mn-lt"/>
                <a:cs typeface="+mn-lt"/>
              </a:rPr>
              <a:t>en</a:t>
            </a:r>
            <a:r>
              <a:rPr lang="en-US" sz="2100" dirty="0">
                <a:ea typeface="+mn-lt"/>
                <a:cs typeface="+mn-lt"/>
              </a:rPr>
              <a:t> </a:t>
            </a:r>
            <a:r>
              <a:rPr lang="en-US" sz="2100" dirty="0" err="1">
                <a:ea typeface="+mn-lt"/>
                <a:cs typeface="+mn-lt"/>
              </a:rPr>
              <a:t>el</a:t>
            </a:r>
            <a:r>
              <a:rPr lang="en-US" sz="2100" dirty="0">
                <a:ea typeface="+mn-lt"/>
                <a:cs typeface="+mn-lt"/>
              </a:rPr>
              <a:t> 50% de </a:t>
            </a:r>
            <a:r>
              <a:rPr lang="en-US" sz="2100" dirty="0" err="1">
                <a:ea typeface="+mn-lt"/>
                <a:cs typeface="+mn-lt"/>
              </a:rPr>
              <a:t>los</a:t>
            </a:r>
            <a:r>
              <a:rPr lang="en-US" sz="2100" dirty="0">
                <a:ea typeface="+mn-lt"/>
                <a:cs typeface="+mn-lt"/>
              </a:rPr>
              <a:t> </a:t>
            </a:r>
            <a:r>
              <a:rPr lang="en-US" sz="2100" dirty="0" err="1">
                <a:ea typeface="+mn-lt"/>
                <a:cs typeface="+mn-lt"/>
              </a:rPr>
              <a:t>casos</a:t>
            </a:r>
            <a:r>
              <a:rPr lang="en-US" sz="2100" dirty="0">
                <a:ea typeface="+mn-lt"/>
                <a:cs typeface="+mn-lt"/>
              </a:rPr>
              <a:t> </a:t>
            </a:r>
            <a:endParaRPr lang="en-US" sz="2100">
              <a:ea typeface="+mn-lt"/>
              <a:cs typeface="+mn-lt"/>
            </a:endParaRPr>
          </a:p>
          <a:p>
            <a:pPr marL="628650" lvl="1" indent="-171450">
              <a:lnSpc>
                <a:spcPct val="170000"/>
              </a:lnSpc>
              <a:spcBef>
                <a:spcPts val="0"/>
              </a:spcBef>
              <a:buFont typeface="Arial"/>
              <a:buChar char="•"/>
            </a:pPr>
            <a:r>
              <a:rPr lang="en-US" sz="2100" dirty="0" err="1">
                <a:ea typeface="+mn-lt"/>
                <a:cs typeface="+mn-lt"/>
              </a:rPr>
              <a:t>Igual</a:t>
            </a:r>
            <a:r>
              <a:rPr lang="en-US" sz="2100" dirty="0">
                <a:ea typeface="+mn-lt"/>
                <a:cs typeface="+mn-lt"/>
              </a:rPr>
              <a:t> o superior a </a:t>
            </a:r>
            <a:r>
              <a:rPr lang="en-US" sz="2100" dirty="0" err="1">
                <a:ea typeface="+mn-lt"/>
                <a:cs typeface="+mn-lt"/>
              </a:rPr>
              <a:t>los</a:t>
            </a:r>
            <a:r>
              <a:rPr lang="en-US" sz="2100" dirty="0">
                <a:ea typeface="+mn-lt"/>
                <a:cs typeface="+mn-lt"/>
              </a:rPr>
              <a:t> 8 mm: </a:t>
            </a:r>
            <a:r>
              <a:rPr lang="en-US" sz="2100" dirty="0" err="1">
                <a:ea typeface="+mn-lt"/>
                <a:cs typeface="+mn-lt"/>
              </a:rPr>
              <a:t>excepcional</a:t>
            </a:r>
            <a:r>
              <a:rPr lang="en-US" sz="2100" dirty="0">
                <a:ea typeface="+mn-lt"/>
                <a:cs typeface="+mn-lt"/>
              </a:rPr>
              <a:t>  </a:t>
            </a:r>
            <a:endParaRPr lang="en-US" sz="2100">
              <a:cs typeface="Calibri"/>
            </a:endParaRPr>
          </a:p>
          <a:p>
            <a:pPr marL="628650" lvl="1" indent="-171450">
              <a:lnSpc>
                <a:spcPct val="170000"/>
              </a:lnSpc>
              <a:spcBef>
                <a:spcPts val="0"/>
              </a:spcBef>
              <a:buFont typeface="Arial"/>
              <a:buChar char="•"/>
            </a:pPr>
            <a:r>
              <a:rPr lang="en-US" sz="2100" dirty="0">
                <a:ea typeface="+mn-lt"/>
                <a:cs typeface="+mn-lt"/>
              </a:rPr>
              <a:t>Las </a:t>
            </a:r>
            <a:r>
              <a:rPr lang="en-US" sz="2100" dirty="0" err="1">
                <a:ea typeface="+mn-lt"/>
                <a:cs typeface="+mn-lt"/>
              </a:rPr>
              <a:t>localizadas</a:t>
            </a:r>
            <a:r>
              <a:rPr lang="en-US" sz="2100" dirty="0">
                <a:ea typeface="+mn-lt"/>
                <a:cs typeface="+mn-lt"/>
              </a:rPr>
              <a:t> </a:t>
            </a:r>
            <a:r>
              <a:rPr lang="en-US" sz="2100" dirty="0" err="1">
                <a:ea typeface="+mn-lt"/>
                <a:cs typeface="+mn-lt"/>
              </a:rPr>
              <a:t>en</a:t>
            </a:r>
            <a:r>
              <a:rPr lang="en-US" sz="2100" dirty="0">
                <a:ea typeface="+mn-lt"/>
                <a:cs typeface="+mn-lt"/>
              </a:rPr>
              <a:t> la </a:t>
            </a:r>
            <a:r>
              <a:rPr lang="en-US" sz="2100" dirty="0" err="1">
                <a:ea typeface="+mn-lt"/>
                <a:cs typeface="+mn-lt"/>
              </a:rPr>
              <a:t>unión</a:t>
            </a:r>
            <a:r>
              <a:rPr lang="en-US" sz="2100" dirty="0">
                <a:ea typeface="+mn-lt"/>
                <a:cs typeface="+mn-lt"/>
              </a:rPr>
              <a:t> ureterovesical </a:t>
            </a:r>
            <a:r>
              <a:rPr lang="en-US" sz="2100" dirty="0" err="1">
                <a:ea typeface="+mn-lt"/>
                <a:cs typeface="+mn-lt"/>
              </a:rPr>
              <a:t>pasan</a:t>
            </a:r>
            <a:r>
              <a:rPr lang="en-US" sz="2100" dirty="0">
                <a:ea typeface="+mn-lt"/>
                <a:cs typeface="+mn-lt"/>
              </a:rPr>
              <a:t> a la </a:t>
            </a:r>
            <a:r>
              <a:rPr lang="en-US" sz="2100" dirty="0" err="1">
                <a:ea typeface="+mn-lt"/>
                <a:cs typeface="+mn-lt"/>
              </a:rPr>
              <a:t>vejiga</a:t>
            </a:r>
            <a:r>
              <a:rPr lang="en-US" sz="2100" dirty="0">
                <a:ea typeface="+mn-lt"/>
                <a:cs typeface="+mn-lt"/>
              </a:rPr>
              <a:t> </a:t>
            </a:r>
            <a:r>
              <a:rPr lang="en-US" sz="2100" dirty="0" err="1">
                <a:ea typeface="+mn-lt"/>
                <a:cs typeface="+mn-lt"/>
              </a:rPr>
              <a:t>en</a:t>
            </a:r>
            <a:r>
              <a:rPr lang="en-US" sz="2100" dirty="0">
                <a:ea typeface="+mn-lt"/>
                <a:cs typeface="+mn-lt"/>
              </a:rPr>
              <a:t> un 90%</a:t>
            </a:r>
          </a:p>
          <a:p>
            <a:pPr marL="628650" lvl="1" indent="-171450">
              <a:lnSpc>
                <a:spcPct val="170000"/>
              </a:lnSpc>
              <a:spcBef>
                <a:spcPts val="0"/>
              </a:spcBef>
              <a:buFont typeface="Arial"/>
              <a:buChar char="•"/>
            </a:pPr>
            <a:r>
              <a:rPr lang="en-US" sz="2100" dirty="0" err="1">
                <a:ea typeface="+mn-lt"/>
                <a:cs typeface="+mn-lt"/>
              </a:rPr>
              <a:t>Sólo</a:t>
            </a:r>
            <a:r>
              <a:rPr lang="en-US" sz="2100" dirty="0">
                <a:ea typeface="+mn-lt"/>
                <a:cs typeface="+mn-lt"/>
              </a:rPr>
              <a:t> </a:t>
            </a:r>
            <a:r>
              <a:rPr lang="en-US" sz="2100" dirty="0" err="1">
                <a:ea typeface="+mn-lt"/>
                <a:cs typeface="+mn-lt"/>
              </a:rPr>
              <a:t>progresarán</a:t>
            </a:r>
            <a:r>
              <a:rPr lang="en-US" sz="2100" dirty="0">
                <a:ea typeface="+mn-lt"/>
                <a:cs typeface="+mn-lt"/>
              </a:rPr>
              <a:t> de forma </a:t>
            </a:r>
            <a:r>
              <a:rPr lang="en-US" sz="2100" dirty="0" err="1">
                <a:ea typeface="+mn-lt"/>
                <a:cs typeface="+mn-lt"/>
              </a:rPr>
              <a:t>espontánea</a:t>
            </a:r>
            <a:r>
              <a:rPr lang="en-US" sz="2100" dirty="0">
                <a:ea typeface="+mn-lt"/>
                <a:cs typeface="+mn-lt"/>
              </a:rPr>
              <a:t> un 20% de las que se </a:t>
            </a:r>
            <a:r>
              <a:rPr lang="en-US" sz="2100" dirty="0" err="1">
                <a:ea typeface="+mn-lt"/>
                <a:cs typeface="+mn-lt"/>
              </a:rPr>
              <a:t>localizan</a:t>
            </a:r>
            <a:r>
              <a:rPr lang="en-US" sz="2100" dirty="0">
                <a:ea typeface="+mn-lt"/>
                <a:cs typeface="+mn-lt"/>
              </a:rPr>
              <a:t> </a:t>
            </a:r>
            <a:r>
              <a:rPr lang="en-US" sz="2100" dirty="0" err="1">
                <a:ea typeface="+mn-lt"/>
                <a:cs typeface="+mn-lt"/>
              </a:rPr>
              <a:t>en</a:t>
            </a:r>
            <a:r>
              <a:rPr lang="en-US" sz="2100" dirty="0">
                <a:ea typeface="+mn-lt"/>
                <a:cs typeface="+mn-lt"/>
              </a:rPr>
              <a:t> </a:t>
            </a:r>
            <a:r>
              <a:rPr lang="en-US" sz="2100" dirty="0" err="1">
                <a:ea typeface="+mn-lt"/>
                <a:cs typeface="+mn-lt"/>
              </a:rPr>
              <a:t>el</a:t>
            </a:r>
            <a:r>
              <a:rPr lang="en-US" sz="2100" dirty="0">
                <a:ea typeface="+mn-lt"/>
                <a:cs typeface="+mn-lt"/>
              </a:rPr>
              <a:t> </a:t>
            </a:r>
            <a:r>
              <a:rPr lang="en-US" sz="2100" dirty="0" err="1">
                <a:ea typeface="+mn-lt"/>
                <a:cs typeface="+mn-lt"/>
              </a:rPr>
              <a:t>uréter</a:t>
            </a:r>
            <a:r>
              <a:rPr lang="en-US" sz="2100" dirty="0">
                <a:ea typeface="+mn-lt"/>
                <a:cs typeface="+mn-lt"/>
              </a:rPr>
              <a:t> proximal.</a:t>
            </a:r>
            <a:endParaRPr lang="en-US" sz="2100">
              <a:cs typeface="Calibri"/>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6161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3E657D3-68EA-1D8F-92CD-8A90A14F77E2}"/>
              </a:ext>
            </a:extLst>
          </p:cNvPr>
          <p:cNvSpPr>
            <a:spLocks noGrp="1"/>
          </p:cNvSpPr>
          <p:nvPr>
            <p:ph type="title"/>
          </p:nvPr>
        </p:nvSpPr>
        <p:spPr>
          <a:xfrm>
            <a:off x="643467" y="321734"/>
            <a:ext cx="10905066" cy="1135737"/>
          </a:xfrm>
        </p:spPr>
        <p:txBody>
          <a:bodyPr>
            <a:normAutofit/>
          </a:bodyPr>
          <a:lstStyle/>
          <a:p>
            <a:r>
              <a:rPr lang="es-ES" sz="3600">
                <a:ea typeface="+mj-lt"/>
                <a:cs typeface="+mj-lt"/>
              </a:rPr>
              <a:t>Ecografía abdominal:</a:t>
            </a:r>
            <a:endParaRPr lang="es-ES" sz="3600"/>
          </a:p>
        </p:txBody>
      </p:sp>
      <p:sp>
        <p:nvSpPr>
          <p:cNvPr id="4" name="Marcador de contenido 3">
            <a:extLst>
              <a:ext uri="{FF2B5EF4-FFF2-40B4-BE49-F238E27FC236}">
                <a16:creationId xmlns:a16="http://schemas.microsoft.com/office/drawing/2014/main" id="{5246FE9E-AD17-DB05-F335-4DFA2992AF9C}"/>
              </a:ext>
            </a:extLst>
          </p:cNvPr>
          <p:cNvSpPr>
            <a:spLocks noGrp="1"/>
          </p:cNvSpPr>
          <p:nvPr>
            <p:ph idx="1"/>
          </p:nvPr>
        </p:nvSpPr>
        <p:spPr>
          <a:xfrm>
            <a:off x="643467" y="1457471"/>
            <a:ext cx="10905066" cy="4719492"/>
          </a:xfrm>
        </p:spPr>
        <p:txBody>
          <a:bodyPr vert="horz" lIns="91440" tIns="45720" rIns="91440" bIns="45720" rtlCol="0" anchor="t">
            <a:normAutofit/>
          </a:bodyPr>
          <a:lstStyle/>
          <a:p>
            <a:pPr marL="0" indent="0">
              <a:spcBef>
                <a:spcPts val="0"/>
              </a:spcBef>
              <a:buNone/>
            </a:pPr>
            <a:r>
              <a:rPr lang="en-US" sz="1800" dirty="0" err="1">
                <a:ea typeface="+mn-lt"/>
                <a:cs typeface="+mn-lt"/>
              </a:rPr>
              <a:t>Obligatoria</a:t>
            </a:r>
            <a:r>
              <a:rPr lang="en-US" sz="1800" dirty="0">
                <a:ea typeface="+mn-lt"/>
                <a:cs typeface="+mn-lt"/>
              </a:rPr>
              <a:t> </a:t>
            </a:r>
            <a:r>
              <a:rPr lang="en-US" sz="1800" dirty="0" err="1">
                <a:ea typeface="+mn-lt"/>
                <a:cs typeface="+mn-lt"/>
              </a:rPr>
              <a:t>cuando</a:t>
            </a:r>
            <a:r>
              <a:rPr lang="en-US" sz="1800" dirty="0">
                <a:ea typeface="+mn-lt"/>
                <a:cs typeface="+mn-lt"/>
              </a:rPr>
              <a:t> </a:t>
            </a:r>
            <a:r>
              <a:rPr lang="en-US" sz="1800" dirty="0" err="1">
                <a:ea typeface="+mn-lt"/>
                <a:cs typeface="+mn-lt"/>
              </a:rPr>
              <a:t>el</a:t>
            </a:r>
            <a:r>
              <a:rPr lang="en-US" sz="1800" dirty="0">
                <a:ea typeface="+mn-lt"/>
                <a:cs typeface="+mn-lt"/>
              </a:rPr>
              <a:t> </a:t>
            </a:r>
            <a:r>
              <a:rPr lang="en-US" sz="1800" dirty="0" err="1">
                <a:ea typeface="+mn-lt"/>
                <a:cs typeface="+mn-lt"/>
              </a:rPr>
              <a:t>cuadro</a:t>
            </a:r>
            <a:r>
              <a:rPr lang="en-US" sz="1800" dirty="0">
                <a:ea typeface="+mn-lt"/>
                <a:cs typeface="+mn-lt"/>
              </a:rPr>
              <a:t> es </a:t>
            </a:r>
            <a:r>
              <a:rPr lang="en-US" sz="1800" b="1" dirty="0" err="1">
                <a:ea typeface="+mn-lt"/>
                <a:cs typeface="+mn-lt"/>
              </a:rPr>
              <a:t>complicado</a:t>
            </a:r>
            <a:r>
              <a:rPr lang="en-US" sz="1800" b="1" dirty="0">
                <a:ea typeface="+mn-lt"/>
                <a:cs typeface="+mn-lt"/>
              </a:rPr>
              <a:t> o con </a:t>
            </a:r>
            <a:r>
              <a:rPr lang="en-US" sz="1800" b="1" dirty="0" err="1">
                <a:ea typeface="+mn-lt"/>
                <a:cs typeface="+mn-lt"/>
              </a:rPr>
              <a:t>dudas</a:t>
            </a:r>
            <a:r>
              <a:rPr lang="en-US" sz="1800" b="1" dirty="0">
                <a:ea typeface="+mn-lt"/>
                <a:cs typeface="+mn-lt"/>
              </a:rPr>
              <a:t> </a:t>
            </a:r>
            <a:r>
              <a:rPr lang="en-US" sz="1800" b="1" dirty="0" err="1">
                <a:ea typeface="+mn-lt"/>
                <a:cs typeface="+mn-lt"/>
              </a:rPr>
              <a:t>diagnósticas</a:t>
            </a:r>
            <a:r>
              <a:rPr lang="en-US" sz="1800" b="1" dirty="0">
                <a:ea typeface="+mn-lt"/>
                <a:cs typeface="+mn-lt"/>
              </a:rPr>
              <a:t>.</a:t>
            </a:r>
          </a:p>
          <a:p>
            <a:pPr marL="0" indent="0">
              <a:spcBef>
                <a:spcPts val="0"/>
              </a:spcBef>
              <a:buNone/>
            </a:pPr>
            <a:endParaRPr lang="en-US" sz="1800">
              <a:ea typeface="+mn-lt"/>
              <a:cs typeface="+mn-lt"/>
            </a:endParaRPr>
          </a:p>
          <a:p>
            <a:pPr marL="0" indent="0">
              <a:spcBef>
                <a:spcPts val="0"/>
              </a:spcBef>
              <a:buNone/>
            </a:pPr>
            <a:r>
              <a:rPr lang="en-US" sz="1800" dirty="0" err="1">
                <a:ea typeface="+mn-lt"/>
                <a:cs typeface="+mn-lt"/>
              </a:rPr>
              <a:t>Indicaciones</a:t>
            </a:r>
            <a:r>
              <a:rPr lang="en-US" sz="1800" dirty="0">
                <a:ea typeface="+mn-lt"/>
                <a:cs typeface="+mn-lt"/>
              </a:rPr>
              <a:t> </a:t>
            </a:r>
            <a:r>
              <a:rPr lang="en-US" sz="1800" dirty="0" err="1">
                <a:ea typeface="+mn-lt"/>
                <a:cs typeface="+mn-lt"/>
              </a:rPr>
              <a:t>ecografía</a:t>
            </a:r>
            <a:r>
              <a:rPr lang="en-US" sz="1800" dirty="0">
                <a:ea typeface="+mn-lt"/>
                <a:cs typeface="+mn-lt"/>
              </a:rPr>
              <a:t> </a:t>
            </a:r>
            <a:r>
              <a:rPr lang="en-US" sz="1800" dirty="0" err="1">
                <a:ea typeface="+mn-lt"/>
                <a:cs typeface="+mn-lt"/>
              </a:rPr>
              <a:t>urgente</a:t>
            </a:r>
            <a:r>
              <a:rPr lang="en-US" sz="1800" dirty="0">
                <a:ea typeface="+mn-lt"/>
                <a:cs typeface="+mn-lt"/>
              </a:rPr>
              <a:t>:</a:t>
            </a:r>
          </a:p>
          <a:p>
            <a:pPr lvl="1">
              <a:spcBef>
                <a:spcPts val="0"/>
              </a:spcBef>
            </a:pPr>
            <a:r>
              <a:rPr lang="en-US" sz="1800" dirty="0">
                <a:ea typeface="+mn-lt"/>
                <a:cs typeface="+mn-lt"/>
              </a:rPr>
              <a:t>Anuria.</a:t>
            </a:r>
          </a:p>
          <a:p>
            <a:pPr lvl="1">
              <a:spcBef>
                <a:spcPts val="0"/>
              </a:spcBef>
            </a:pPr>
            <a:r>
              <a:rPr lang="en-US" sz="1800" dirty="0" err="1">
                <a:ea typeface="+mn-lt"/>
                <a:cs typeface="+mn-lt"/>
              </a:rPr>
              <a:t>Insuficiencia</a:t>
            </a:r>
            <a:r>
              <a:rPr lang="en-US" sz="1800" dirty="0">
                <a:ea typeface="+mn-lt"/>
                <a:cs typeface="+mn-lt"/>
              </a:rPr>
              <a:t> renal: </a:t>
            </a:r>
            <a:r>
              <a:rPr lang="en-US" sz="1800" dirty="0" err="1">
                <a:ea typeface="+mn-lt"/>
                <a:cs typeface="+mn-lt"/>
              </a:rPr>
              <a:t>creatinina</a:t>
            </a:r>
            <a:r>
              <a:rPr lang="en-US" sz="1800" dirty="0">
                <a:ea typeface="+mn-lt"/>
                <a:cs typeface="+mn-lt"/>
              </a:rPr>
              <a:t> mayor de 1,5 -2 mg/dl.</a:t>
            </a:r>
          </a:p>
          <a:p>
            <a:pPr lvl="1">
              <a:spcBef>
                <a:spcPts val="0"/>
              </a:spcBef>
            </a:pPr>
            <a:r>
              <a:rPr lang="en-US" sz="1800" dirty="0" err="1">
                <a:ea typeface="+mn-lt"/>
                <a:cs typeface="+mn-lt"/>
              </a:rPr>
              <a:t>Monorreno</a:t>
            </a:r>
            <a:r>
              <a:rPr lang="en-US" sz="1800" dirty="0">
                <a:ea typeface="+mn-lt"/>
                <a:cs typeface="+mn-lt"/>
              </a:rPr>
              <a:t>.</a:t>
            </a:r>
          </a:p>
          <a:p>
            <a:pPr lvl="1">
              <a:spcBef>
                <a:spcPts val="0"/>
              </a:spcBef>
            </a:pPr>
            <a:r>
              <a:rPr lang="en-US" sz="1800" err="1">
                <a:ea typeface="+mn-lt"/>
                <a:cs typeface="+mn-lt"/>
              </a:rPr>
              <a:t>Fiebre</a:t>
            </a:r>
            <a:endParaRPr lang="en-US" sz="1800">
              <a:ea typeface="+mn-lt"/>
              <a:cs typeface="+mn-lt"/>
            </a:endParaRPr>
          </a:p>
          <a:p>
            <a:pPr lvl="1">
              <a:spcBef>
                <a:spcPts val="0"/>
              </a:spcBef>
            </a:pPr>
            <a:r>
              <a:rPr lang="en-US" sz="1800" dirty="0" err="1">
                <a:ea typeface="+mn-lt"/>
                <a:cs typeface="+mn-lt"/>
              </a:rPr>
              <a:t>Leucocitosis</a:t>
            </a:r>
            <a:r>
              <a:rPr lang="en-US" sz="1800" dirty="0">
                <a:ea typeface="+mn-lt"/>
                <a:cs typeface="+mn-lt"/>
              </a:rPr>
              <a:t> con </a:t>
            </a:r>
            <a:r>
              <a:rPr lang="en-US" sz="1800" dirty="0" err="1">
                <a:ea typeface="+mn-lt"/>
                <a:cs typeface="+mn-lt"/>
              </a:rPr>
              <a:t>desviación</a:t>
            </a:r>
            <a:r>
              <a:rPr lang="en-US" sz="1800" dirty="0">
                <a:ea typeface="+mn-lt"/>
                <a:cs typeface="+mn-lt"/>
              </a:rPr>
              <a:t> </a:t>
            </a:r>
            <a:r>
              <a:rPr lang="en-US" sz="1800" dirty="0" err="1">
                <a:ea typeface="+mn-lt"/>
                <a:cs typeface="+mn-lt"/>
              </a:rPr>
              <a:t>izquierda</a:t>
            </a:r>
            <a:r>
              <a:rPr lang="en-US" sz="1800" dirty="0">
                <a:ea typeface="+mn-lt"/>
                <a:cs typeface="+mn-lt"/>
              </a:rPr>
              <a:t>.</a:t>
            </a:r>
          </a:p>
          <a:p>
            <a:pPr lvl="1">
              <a:spcBef>
                <a:spcPts val="0"/>
              </a:spcBef>
            </a:pPr>
            <a:r>
              <a:rPr lang="en-US" sz="1800" dirty="0" err="1">
                <a:ea typeface="+mn-lt"/>
                <a:cs typeface="+mn-lt"/>
              </a:rPr>
              <a:t>Cólicos</a:t>
            </a:r>
            <a:r>
              <a:rPr lang="en-US" sz="1800" dirty="0">
                <a:ea typeface="+mn-lt"/>
                <a:cs typeface="+mn-lt"/>
              </a:rPr>
              <a:t> </a:t>
            </a:r>
            <a:r>
              <a:rPr lang="en-US" sz="1800" dirty="0" err="1">
                <a:ea typeface="+mn-lt"/>
                <a:cs typeface="+mn-lt"/>
              </a:rPr>
              <a:t>renales</a:t>
            </a:r>
            <a:r>
              <a:rPr lang="en-US" sz="1800" dirty="0">
                <a:ea typeface="+mn-lt"/>
                <a:cs typeface="+mn-lt"/>
              </a:rPr>
              <a:t> </a:t>
            </a:r>
            <a:r>
              <a:rPr lang="en-US" sz="1800" dirty="0" err="1">
                <a:ea typeface="+mn-lt"/>
                <a:cs typeface="+mn-lt"/>
              </a:rPr>
              <a:t>resistentes</a:t>
            </a:r>
            <a:r>
              <a:rPr lang="en-US" sz="1800" dirty="0">
                <a:ea typeface="+mn-lt"/>
                <a:cs typeface="+mn-lt"/>
              </a:rPr>
              <a:t> al </a:t>
            </a:r>
            <a:r>
              <a:rPr lang="en-US" sz="1800" dirty="0" err="1">
                <a:ea typeface="+mn-lt"/>
                <a:cs typeface="+mn-lt"/>
              </a:rPr>
              <a:t>tratamiento</a:t>
            </a:r>
            <a:r>
              <a:rPr lang="en-US" sz="1800" dirty="0">
                <a:ea typeface="+mn-lt"/>
                <a:cs typeface="+mn-lt"/>
              </a:rPr>
              <a:t>.</a:t>
            </a:r>
          </a:p>
          <a:p>
            <a:pPr lvl="1">
              <a:spcBef>
                <a:spcPts val="0"/>
              </a:spcBef>
            </a:pPr>
            <a:r>
              <a:rPr lang="en-US" sz="1800" dirty="0" err="1">
                <a:ea typeface="+mn-lt"/>
                <a:cs typeface="+mn-lt"/>
              </a:rPr>
              <a:t>Clínica</a:t>
            </a:r>
            <a:r>
              <a:rPr lang="en-US" sz="1800" dirty="0">
                <a:ea typeface="+mn-lt"/>
                <a:cs typeface="+mn-lt"/>
              </a:rPr>
              <a:t> </a:t>
            </a:r>
            <a:r>
              <a:rPr lang="en-US" sz="1800" dirty="0" err="1">
                <a:ea typeface="+mn-lt"/>
                <a:cs typeface="+mn-lt"/>
              </a:rPr>
              <a:t>prolongada</a:t>
            </a:r>
            <a:r>
              <a:rPr lang="en-US" sz="1800" dirty="0">
                <a:ea typeface="+mn-lt"/>
                <a:cs typeface="+mn-lt"/>
              </a:rPr>
              <a:t> o </a:t>
            </a:r>
            <a:r>
              <a:rPr lang="en-US" sz="1800" dirty="0" err="1">
                <a:ea typeface="+mn-lt"/>
                <a:cs typeface="+mn-lt"/>
              </a:rPr>
              <a:t>muy</a:t>
            </a:r>
            <a:r>
              <a:rPr lang="en-US" sz="1800" dirty="0">
                <a:ea typeface="+mn-lt"/>
                <a:cs typeface="+mn-lt"/>
              </a:rPr>
              <a:t> </a:t>
            </a:r>
            <a:r>
              <a:rPr lang="en-US" sz="1800" dirty="0" err="1">
                <a:ea typeface="+mn-lt"/>
                <a:cs typeface="+mn-lt"/>
              </a:rPr>
              <a:t>recidivante</a:t>
            </a:r>
            <a:r>
              <a:rPr lang="en-US" sz="1800" dirty="0">
                <a:ea typeface="+mn-lt"/>
                <a:cs typeface="+mn-lt"/>
              </a:rPr>
              <a:t>.</a:t>
            </a:r>
          </a:p>
          <a:p>
            <a:pPr lvl="1">
              <a:spcBef>
                <a:spcPts val="0"/>
              </a:spcBef>
            </a:pPr>
            <a:r>
              <a:rPr lang="en-US" sz="1800" err="1">
                <a:ea typeface="+mn-lt"/>
                <a:cs typeface="+mn-lt"/>
              </a:rPr>
              <a:t>Gestantes</a:t>
            </a:r>
            <a:endParaRPr lang="en-US" sz="1800">
              <a:ea typeface="+mn-lt"/>
              <a:cs typeface="+mn-lt"/>
            </a:endParaRPr>
          </a:p>
          <a:p>
            <a:pPr lvl="1">
              <a:spcBef>
                <a:spcPts val="0"/>
              </a:spcBef>
            </a:pPr>
            <a:r>
              <a:rPr lang="en-US" sz="1800" dirty="0">
                <a:ea typeface="+mn-lt"/>
                <a:cs typeface="+mn-lt"/>
              </a:rPr>
              <a:t>Duda </a:t>
            </a:r>
            <a:r>
              <a:rPr lang="en-US" sz="1800" dirty="0" err="1">
                <a:ea typeface="+mn-lt"/>
                <a:cs typeface="+mn-lt"/>
              </a:rPr>
              <a:t>diagnóstica</a:t>
            </a:r>
            <a:r>
              <a:rPr lang="en-US" sz="1800" dirty="0">
                <a:ea typeface="+mn-lt"/>
                <a:cs typeface="+mn-lt"/>
              </a:rPr>
              <a:t> de </a:t>
            </a:r>
            <a:r>
              <a:rPr lang="en-US" sz="1800" dirty="0" err="1">
                <a:ea typeface="+mn-lt"/>
                <a:cs typeface="+mn-lt"/>
              </a:rPr>
              <a:t>origen</a:t>
            </a:r>
            <a:r>
              <a:rPr lang="en-US" sz="1800" dirty="0">
                <a:ea typeface="+mn-lt"/>
                <a:cs typeface="+mn-lt"/>
              </a:rPr>
              <a:t> del dolor</a:t>
            </a:r>
          </a:p>
          <a:p>
            <a:pPr lvl="1">
              <a:spcBef>
                <a:spcPts val="0"/>
              </a:spcBef>
            </a:pPr>
            <a:endParaRPr lang="en-US" sz="1800">
              <a:ea typeface="+mn-lt"/>
              <a:cs typeface="+mn-lt"/>
            </a:endParaRPr>
          </a:p>
          <a:p>
            <a:pPr marL="0" indent="0">
              <a:spcBef>
                <a:spcPts val="0"/>
              </a:spcBef>
              <a:buNone/>
            </a:pPr>
            <a:r>
              <a:rPr lang="en-US" sz="1800" dirty="0">
                <a:ea typeface="+mn-lt"/>
                <a:cs typeface="+mn-lt"/>
              </a:rPr>
              <a:t>Permite </a:t>
            </a:r>
            <a:r>
              <a:rPr lang="en-US" sz="1800" dirty="0" err="1">
                <a:ea typeface="+mn-lt"/>
                <a:cs typeface="+mn-lt"/>
              </a:rPr>
              <a:t>valorar</a:t>
            </a:r>
            <a:r>
              <a:rPr lang="en-US" sz="1800" dirty="0">
                <a:ea typeface="+mn-lt"/>
                <a:cs typeface="+mn-lt"/>
              </a:rPr>
              <a:t> la </a:t>
            </a:r>
            <a:r>
              <a:rPr lang="en-US" sz="1800" dirty="0" err="1">
                <a:ea typeface="+mn-lt"/>
                <a:cs typeface="+mn-lt"/>
              </a:rPr>
              <a:t>dilatación</a:t>
            </a:r>
            <a:r>
              <a:rPr lang="en-US" sz="1800" dirty="0">
                <a:ea typeface="+mn-lt"/>
                <a:cs typeface="+mn-lt"/>
              </a:rPr>
              <a:t> de la </a:t>
            </a:r>
            <a:r>
              <a:rPr lang="en-US" sz="1800" dirty="0" err="1">
                <a:ea typeface="+mn-lt"/>
                <a:cs typeface="+mn-lt"/>
              </a:rPr>
              <a:t>vía</a:t>
            </a:r>
            <a:r>
              <a:rPr lang="en-US" sz="1800" dirty="0">
                <a:ea typeface="+mn-lt"/>
                <a:cs typeface="+mn-lt"/>
              </a:rPr>
              <a:t> </a:t>
            </a:r>
            <a:r>
              <a:rPr lang="en-US" sz="1800" dirty="0" err="1">
                <a:ea typeface="+mn-lt"/>
                <a:cs typeface="+mn-lt"/>
              </a:rPr>
              <a:t>urinaria</a:t>
            </a:r>
            <a:r>
              <a:rPr lang="en-US" sz="1800" dirty="0">
                <a:ea typeface="+mn-lt"/>
                <a:cs typeface="+mn-lt"/>
              </a:rPr>
              <a:t> con </a:t>
            </a:r>
            <a:r>
              <a:rPr lang="en-US" sz="1800" dirty="0" err="1">
                <a:ea typeface="+mn-lt"/>
                <a:cs typeface="+mn-lt"/>
              </a:rPr>
              <a:t>una</a:t>
            </a:r>
            <a:r>
              <a:rPr lang="en-US" sz="1800" dirty="0">
                <a:ea typeface="+mn-lt"/>
                <a:cs typeface="+mn-lt"/>
              </a:rPr>
              <a:t> </a:t>
            </a:r>
            <a:r>
              <a:rPr lang="en-US" sz="1800" dirty="0" err="1">
                <a:ea typeface="+mn-lt"/>
                <a:cs typeface="+mn-lt"/>
              </a:rPr>
              <a:t>sensibilidad</a:t>
            </a:r>
            <a:r>
              <a:rPr lang="en-US" sz="1800" dirty="0">
                <a:ea typeface="+mn-lt"/>
                <a:cs typeface="+mn-lt"/>
              </a:rPr>
              <a:t> del 96%, la </a:t>
            </a:r>
            <a:r>
              <a:rPr lang="en-US" sz="1800" dirty="0" err="1">
                <a:ea typeface="+mn-lt"/>
                <a:cs typeface="+mn-lt"/>
              </a:rPr>
              <a:t>presencia</a:t>
            </a:r>
            <a:r>
              <a:rPr lang="en-US" sz="1800" dirty="0">
                <a:ea typeface="+mn-lt"/>
                <a:cs typeface="+mn-lt"/>
              </a:rPr>
              <a:t> de </a:t>
            </a:r>
            <a:r>
              <a:rPr lang="en-US" sz="1800" dirty="0" err="1">
                <a:ea typeface="+mn-lt"/>
                <a:cs typeface="+mn-lt"/>
              </a:rPr>
              <a:t>litiasis</a:t>
            </a:r>
            <a:r>
              <a:rPr lang="en-US" sz="1800" dirty="0">
                <a:ea typeface="+mn-lt"/>
                <a:cs typeface="+mn-lt"/>
              </a:rPr>
              <a:t>, </a:t>
            </a:r>
            <a:r>
              <a:rPr lang="en-US" sz="1800" dirty="0" err="1">
                <a:ea typeface="+mn-lt"/>
                <a:cs typeface="+mn-lt"/>
              </a:rPr>
              <a:t>el</a:t>
            </a:r>
            <a:r>
              <a:rPr lang="en-US" sz="1800" dirty="0">
                <a:ea typeface="+mn-lt"/>
                <a:cs typeface="+mn-lt"/>
              </a:rPr>
              <a:t> </a:t>
            </a:r>
            <a:r>
              <a:rPr lang="en-US" sz="1800" dirty="0" err="1">
                <a:ea typeface="+mn-lt"/>
                <a:cs typeface="+mn-lt"/>
              </a:rPr>
              <a:t>tamaño</a:t>
            </a:r>
            <a:r>
              <a:rPr lang="en-US" sz="1800" dirty="0">
                <a:ea typeface="+mn-lt"/>
                <a:cs typeface="+mn-lt"/>
              </a:rPr>
              <a:t> renal, </a:t>
            </a:r>
            <a:r>
              <a:rPr lang="en-US" sz="1800" dirty="0" err="1">
                <a:ea typeface="+mn-lt"/>
                <a:cs typeface="+mn-lt"/>
              </a:rPr>
              <a:t>tumores</a:t>
            </a:r>
            <a:r>
              <a:rPr lang="en-US" sz="1800" dirty="0">
                <a:ea typeface="+mn-lt"/>
                <a:cs typeface="+mn-lt"/>
              </a:rPr>
              <a:t>, </a:t>
            </a:r>
            <a:r>
              <a:rPr lang="en-US" sz="1800" dirty="0" err="1">
                <a:ea typeface="+mn-lt"/>
                <a:cs typeface="+mn-lt"/>
              </a:rPr>
              <a:t>abscesos</a:t>
            </a:r>
            <a:r>
              <a:rPr lang="en-US" sz="1800" dirty="0">
                <a:ea typeface="+mn-lt"/>
                <a:cs typeface="+mn-lt"/>
              </a:rPr>
              <a:t> y </a:t>
            </a:r>
            <a:r>
              <a:rPr lang="en-US" sz="1800" dirty="0" err="1">
                <a:ea typeface="+mn-lt"/>
                <a:cs typeface="+mn-lt"/>
              </a:rPr>
              <a:t>colecciones</a:t>
            </a:r>
            <a:r>
              <a:rPr lang="en-US" sz="1800" dirty="0">
                <a:ea typeface="+mn-lt"/>
                <a:cs typeface="+mn-lt"/>
              </a:rPr>
              <a:t> </a:t>
            </a:r>
            <a:r>
              <a:rPr lang="en-US" sz="1800" dirty="0" err="1">
                <a:ea typeface="+mn-lt"/>
                <a:cs typeface="+mn-lt"/>
              </a:rPr>
              <a:t>perirrenales</a:t>
            </a:r>
            <a:r>
              <a:rPr lang="en-US" sz="1800" dirty="0">
                <a:ea typeface="+mn-lt"/>
                <a:cs typeface="+mn-lt"/>
              </a:rPr>
              <a:t>. </a:t>
            </a:r>
          </a:p>
          <a:p>
            <a:pPr marL="0" indent="0">
              <a:spcBef>
                <a:spcPts val="0"/>
              </a:spcBef>
              <a:buNone/>
            </a:pPr>
            <a:r>
              <a:rPr lang="en-US" sz="1800" dirty="0" err="1">
                <a:ea typeface="+mn-lt"/>
                <a:cs typeface="+mn-lt"/>
              </a:rPr>
              <a:t>Además</a:t>
            </a:r>
            <a:r>
              <a:rPr lang="en-US" sz="1800" dirty="0">
                <a:ea typeface="+mn-lt"/>
                <a:cs typeface="+mn-lt"/>
              </a:rPr>
              <a:t>, </a:t>
            </a:r>
            <a:r>
              <a:rPr lang="en-US" sz="1800" dirty="0" err="1">
                <a:ea typeface="+mn-lt"/>
                <a:cs typeface="+mn-lt"/>
              </a:rPr>
              <a:t>permite</a:t>
            </a:r>
            <a:r>
              <a:rPr lang="en-US" sz="1800" dirty="0">
                <a:ea typeface="+mn-lt"/>
                <a:cs typeface="+mn-lt"/>
              </a:rPr>
              <a:t> </a:t>
            </a:r>
            <a:r>
              <a:rPr lang="en-US" sz="1800" dirty="0" err="1">
                <a:ea typeface="+mn-lt"/>
                <a:cs typeface="+mn-lt"/>
              </a:rPr>
              <a:t>diagnosticar</a:t>
            </a:r>
            <a:r>
              <a:rPr lang="en-US" sz="1800" dirty="0">
                <a:ea typeface="+mn-lt"/>
                <a:cs typeface="+mn-lt"/>
              </a:rPr>
              <a:t> </a:t>
            </a:r>
            <a:r>
              <a:rPr lang="en-US" sz="1800" dirty="0" err="1">
                <a:ea typeface="+mn-lt"/>
                <a:cs typeface="+mn-lt"/>
              </a:rPr>
              <a:t>otras</a:t>
            </a:r>
            <a:r>
              <a:rPr lang="en-US" sz="1800" dirty="0">
                <a:ea typeface="+mn-lt"/>
                <a:cs typeface="+mn-lt"/>
              </a:rPr>
              <a:t> </a:t>
            </a:r>
            <a:r>
              <a:rPr lang="en-US" sz="1800" dirty="0" err="1">
                <a:ea typeface="+mn-lt"/>
                <a:cs typeface="+mn-lt"/>
              </a:rPr>
              <a:t>patologías</a:t>
            </a:r>
            <a:r>
              <a:rPr lang="en-US" sz="1800" dirty="0">
                <a:ea typeface="+mn-lt"/>
                <a:cs typeface="+mn-lt"/>
              </a:rPr>
              <a:t> </a:t>
            </a:r>
            <a:r>
              <a:rPr lang="en-US" sz="1800" dirty="0" err="1">
                <a:ea typeface="+mn-lt"/>
                <a:cs typeface="+mn-lt"/>
              </a:rPr>
              <a:t>abdominales</a:t>
            </a:r>
            <a:r>
              <a:rPr lang="en-US" sz="1800" dirty="0">
                <a:ea typeface="+mn-lt"/>
                <a:cs typeface="+mn-lt"/>
              </a:rPr>
              <a:t>.</a:t>
            </a:r>
            <a:endParaRPr lang="en-US" dirty="0"/>
          </a:p>
          <a:p>
            <a:pPr marL="0" indent="0">
              <a:spcBef>
                <a:spcPts val="0"/>
              </a:spcBef>
              <a:buNone/>
            </a:pPr>
            <a:endParaRPr lang="en-US" sz="1800">
              <a:ea typeface="+mn-lt"/>
              <a:cs typeface="+mn-lt"/>
            </a:endParaRPr>
          </a:p>
          <a:p>
            <a:pPr marL="0" indent="0">
              <a:spcBef>
                <a:spcPts val="0"/>
              </a:spcBef>
              <a:buNone/>
            </a:pPr>
            <a:r>
              <a:rPr lang="en-US" sz="1800" dirty="0" err="1">
                <a:ea typeface="+mn-lt"/>
                <a:cs typeface="+mn-lt"/>
              </a:rPr>
              <a:t>Puede</a:t>
            </a:r>
            <a:r>
              <a:rPr lang="en-US" sz="1800" dirty="0">
                <a:ea typeface="+mn-lt"/>
                <a:cs typeface="+mn-lt"/>
              </a:rPr>
              <a:t> pasar </a:t>
            </a:r>
            <a:r>
              <a:rPr lang="en-US" sz="1800" dirty="0" err="1">
                <a:ea typeface="+mn-lt"/>
                <a:cs typeface="+mn-lt"/>
              </a:rPr>
              <a:t>por</a:t>
            </a:r>
            <a:r>
              <a:rPr lang="en-US" sz="1800" dirty="0">
                <a:ea typeface="+mn-lt"/>
                <a:cs typeface="+mn-lt"/>
              </a:rPr>
              <a:t> alto hasta </a:t>
            </a:r>
            <a:r>
              <a:rPr lang="en-US" sz="1800" dirty="0" err="1">
                <a:ea typeface="+mn-lt"/>
                <a:cs typeface="+mn-lt"/>
              </a:rPr>
              <a:t>el</a:t>
            </a:r>
            <a:r>
              <a:rPr lang="en-US" sz="1800" dirty="0">
                <a:ea typeface="+mn-lt"/>
                <a:cs typeface="+mn-lt"/>
              </a:rPr>
              <a:t> 30% de las ectasias </a:t>
            </a:r>
            <a:r>
              <a:rPr lang="en-US" sz="1800" dirty="0" err="1">
                <a:ea typeface="+mn-lt"/>
                <a:cs typeface="+mn-lt"/>
              </a:rPr>
              <a:t>pielo-caliciales</a:t>
            </a:r>
            <a:r>
              <a:rPr lang="en-US" sz="1800" dirty="0">
                <a:ea typeface="+mn-lt"/>
                <a:cs typeface="+mn-lt"/>
              </a:rPr>
              <a:t> </a:t>
            </a:r>
            <a:r>
              <a:rPr lang="en-US" sz="1800" dirty="0" err="1">
                <a:ea typeface="+mn-lt"/>
                <a:cs typeface="+mn-lt"/>
              </a:rPr>
              <a:t>en</a:t>
            </a:r>
            <a:r>
              <a:rPr lang="en-US" sz="1800" dirty="0">
                <a:ea typeface="+mn-lt"/>
                <a:cs typeface="+mn-lt"/>
              </a:rPr>
              <a:t> </a:t>
            </a:r>
            <a:r>
              <a:rPr lang="en-US" sz="1800" dirty="0" err="1">
                <a:ea typeface="+mn-lt"/>
                <a:cs typeface="+mn-lt"/>
              </a:rPr>
              <a:t>el</a:t>
            </a:r>
            <a:r>
              <a:rPr lang="en-US" sz="1800" dirty="0">
                <a:ea typeface="+mn-lt"/>
                <a:cs typeface="+mn-lt"/>
              </a:rPr>
              <a:t> </a:t>
            </a:r>
            <a:r>
              <a:rPr lang="en-US" sz="1800" dirty="0" err="1">
                <a:ea typeface="+mn-lt"/>
                <a:cs typeface="+mn-lt"/>
              </a:rPr>
              <a:t>momento</a:t>
            </a:r>
            <a:r>
              <a:rPr lang="en-US" sz="1800" dirty="0">
                <a:ea typeface="+mn-lt"/>
                <a:cs typeface="+mn-lt"/>
              </a:rPr>
              <a:t> </a:t>
            </a:r>
            <a:r>
              <a:rPr lang="en-US" sz="1800" dirty="0" err="1">
                <a:ea typeface="+mn-lt"/>
                <a:cs typeface="+mn-lt"/>
              </a:rPr>
              <a:t>inicial</a:t>
            </a:r>
            <a:r>
              <a:rPr lang="en-US" sz="1800" dirty="0">
                <a:ea typeface="+mn-lt"/>
                <a:cs typeface="+mn-lt"/>
              </a:rPr>
              <a:t>.</a:t>
            </a:r>
          </a:p>
          <a:p>
            <a:pPr marL="0" indent="0">
              <a:buNone/>
            </a:pPr>
            <a:endParaRPr lang="es-ES" sz="1700">
              <a:cs typeface="Calibri" panose="020F0502020204030204"/>
            </a:endParaRP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9963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FA849DE-64C6-4648-010F-2F20C0B36C3A}"/>
              </a:ext>
            </a:extLst>
          </p:cNvPr>
          <p:cNvSpPr>
            <a:spLocks noGrp="1"/>
          </p:cNvSpPr>
          <p:nvPr>
            <p:ph type="title"/>
          </p:nvPr>
        </p:nvSpPr>
        <p:spPr>
          <a:xfrm>
            <a:off x="643467" y="790971"/>
            <a:ext cx="10905066" cy="1135737"/>
          </a:xfrm>
        </p:spPr>
        <p:txBody>
          <a:bodyPr>
            <a:normAutofit/>
          </a:bodyPr>
          <a:lstStyle/>
          <a:p>
            <a:r>
              <a:rPr lang="es-ES" b="1">
                <a:cs typeface="Calibri Light"/>
              </a:rPr>
              <a:t>Caso Clínico</a:t>
            </a:r>
            <a:endParaRPr lang="es-ES" sz="3600" b="1">
              <a:ea typeface="Calibri Light" panose="020F0302020204030204"/>
              <a:cs typeface="Calibri Light" panose="020F0302020204030204"/>
            </a:endParaRP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EE26BB91-2579-FC39-C63B-38F5101020AE}"/>
              </a:ext>
            </a:extLst>
          </p:cNvPr>
          <p:cNvGraphicFramePr>
            <a:graphicFrameLocks noGrp="1"/>
          </p:cNvGraphicFramePr>
          <p:nvPr>
            <p:ph idx="1"/>
            <p:extLst>
              <p:ext uri="{D42A27DB-BD31-4B8C-83A1-F6EECF244321}">
                <p14:modId xmlns:p14="http://schemas.microsoft.com/office/powerpoint/2010/main" val="1508172827"/>
              </p:ext>
            </p:extLst>
          </p:nvPr>
        </p:nvGraphicFramePr>
        <p:xfrm>
          <a:off x="1025106" y="145181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4659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534E7EB-3E15-9A0E-781B-FE5C44130E9D}"/>
              </a:ext>
            </a:extLst>
          </p:cNvPr>
          <p:cNvSpPr>
            <a:spLocks noGrp="1"/>
          </p:cNvSpPr>
          <p:nvPr>
            <p:ph type="title"/>
          </p:nvPr>
        </p:nvSpPr>
        <p:spPr>
          <a:xfrm>
            <a:off x="643467" y="321734"/>
            <a:ext cx="10905066" cy="1135737"/>
          </a:xfrm>
        </p:spPr>
        <p:txBody>
          <a:bodyPr>
            <a:normAutofit/>
          </a:bodyPr>
          <a:lstStyle/>
          <a:p>
            <a:r>
              <a:rPr lang="es-ES" sz="3600">
                <a:ea typeface="+mj-lt"/>
                <a:cs typeface="+mj-lt"/>
              </a:rPr>
              <a:t>TAC abdomino-pélvico (sin contraste):</a:t>
            </a:r>
            <a:endParaRPr lang="es-ES" sz="3600"/>
          </a:p>
        </p:txBody>
      </p:sp>
      <p:sp>
        <p:nvSpPr>
          <p:cNvPr id="3" name="Marcador de contenido 2">
            <a:extLst>
              <a:ext uri="{FF2B5EF4-FFF2-40B4-BE49-F238E27FC236}">
                <a16:creationId xmlns:a16="http://schemas.microsoft.com/office/drawing/2014/main" id="{042CA890-B111-0351-1ECC-A326AB6F577D}"/>
              </a:ext>
            </a:extLst>
          </p:cNvPr>
          <p:cNvSpPr>
            <a:spLocks noGrp="1"/>
          </p:cNvSpPr>
          <p:nvPr>
            <p:ph idx="1"/>
          </p:nvPr>
        </p:nvSpPr>
        <p:spPr>
          <a:xfrm>
            <a:off x="933752" y="1630580"/>
            <a:ext cx="10331752" cy="4002097"/>
          </a:xfrm>
        </p:spPr>
        <p:txBody>
          <a:bodyPr vert="horz" lIns="91440" tIns="45720" rIns="91440" bIns="45720" rtlCol="0" anchor="t">
            <a:normAutofit/>
          </a:bodyPr>
          <a:lstStyle/>
          <a:p>
            <a:pPr marL="0" indent="0">
              <a:lnSpc>
                <a:spcPct val="150000"/>
              </a:lnSpc>
              <a:spcBef>
                <a:spcPts val="0"/>
              </a:spcBef>
              <a:spcAft>
                <a:spcPts val="600"/>
              </a:spcAft>
              <a:buNone/>
            </a:pPr>
            <a:r>
              <a:rPr lang="en-US" sz="2000" dirty="0">
                <a:ea typeface="+mn-lt"/>
                <a:cs typeface="+mn-lt"/>
              </a:rPr>
              <a:t>Se </a:t>
            </a:r>
            <a:r>
              <a:rPr lang="en-US" sz="2000" dirty="0" err="1">
                <a:ea typeface="+mn-lt"/>
                <a:cs typeface="+mn-lt"/>
              </a:rPr>
              <a:t>realizará</a:t>
            </a:r>
            <a:r>
              <a:rPr lang="en-US" sz="2000" dirty="0">
                <a:ea typeface="+mn-lt"/>
                <a:cs typeface="+mn-lt"/>
              </a:rPr>
              <a:t> </a:t>
            </a:r>
            <a:r>
              <a:rPr lang="en-US" sz="2000" dirty="0" err="1">
                <a:ea typeface="+mn-lt"/>
                <a:cs typeface="+mn-lt"/>
              </a:rPr>
              <a:t>si</a:t>
            </a:r>
            <a:r>
              <a:rPr lang="en-US" sz="2000" dirty="0">
                <a:ea typeface="+mn-lt"/>
                <a:cs typeface="+mn-lt"/>
              </a:rPr>
              <a:t>, </a:t>
            </a:r>
            <a:r>
              <a:rPr lang="en-US" sz="2000" dirty="0" err="1">
                <a:ea typeface="+mn-lt"/>
                <a:cs typeface="+mn-lt"/>
              </a:rPr>
              <a:t>tras</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estudio</a:t>
            </a:r>
            <a:r>
              <a:rPr lang="en-US" sz="2000" dirty="0">
                <a:ea typeface="+mn-lt"/>
                <a:cs typeface="+mn-lt"/>
              </a:rPr>
              <a:t> de RX simple y </a:t>
            </a:r>
            <a:r>
              <a:rPr lang="en-US" sz="2000" dirty="0" err="1">
                <a:ea typeface="+mn-lt"/>
                <a:cs typeface="+mn-lt"/>
              </a:rPr>
              <a:t>ecografía</a:t>
            </a:r>
            <a:r>
              <a:rPr lang="en-US" sz="2000" dirty="0">
                <a:ea typeface="+mn-lt"/>
                <a:cs typeface="+mn-lt"/>
              </a:rPr>
              <a:t> abdominal y </a:t>
            </a:r>
            <a:r>
              <a:rPr lang="en-US" sz="2000" dirty="0" err="1">
                <a:ea typeface="+mn-lt"/>
                <a:cs typeface="+mn-lt"/>
              </a:rPr>
              <a:t>tras</a:t>
            </a:r>
            <a:r>
              <a:rPr lang="en-US" sz="2000" dirty="0">
                <a:ea typeface="+mn-lt"/>
                <a:cs typeface="+mn-lt"/>
              </a:rPr>
              <a:t> </a:t>
            </a:r>
            <a:r>
              <a:rPr lang="en-US" sz="2000" dirty="0" err="1">
                <a:ea typeface="+mn-lt"/>
                <a:cs typeface="+mn-lt"/>
              </a:rPr>
              <a:t>valoración</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el</a:t>
            </a:r>
            <a:r>
              <a:rPr lang="en-US" sz="2000" dirty="0">
                <a:ea typeface="+mn-lt"/>
                <a:cs typeface="+mn-lt"/>
              </a:rPr>
              <a:t> </a:t>
            </a:r>
            <a:r>
              <a:rPr lang="en-US" sz="2000" dirty="0" err="1">
                <a:ea typeface="+mn-lt"/>
                <a:cs typeface="+mn-lt"/>
              </a:rPr>
              <a:t>urólogo</a:t>
            </a:r>
            <a:r>
              <a:rPr lang="en-US" sz="2000" dirty="0">
                <a:ea typeface="+mn-lt"/>
                <a:cs typeface="+mn-lt"/>
              </a:rPr>
              <a:t>, </a:t>
            </a:r>
            <a:endParaRPr lang="en-US" dirty="0">
              <a:ea typeface="+mn-lt"/>
              <a:cs typeface="+mn-lt"/>
            </a:endParaRPr>
          </a:p>
          <a:p>
            <a:pPr marL="0" indent="0">
              <a:lnSpc>
                <a:spcPct val="150000"/>
              </a:lnSpc>
              <a:spcBef>
                <a:spcPts val="0"/>
              </a:spcBef>
              <a:spcAft>
                <a:spcPts val="600"/>
              </a:spcAft>
              <a:buNone/>
            </a:pPr>
            <a:r>
              <a:rPr lang="en-US" sz="2000" dirty="0">
                <a:ea typeface="+mn-lt"/>
                <a:cs typeface="+mn-lt"/>
              </a:rPr>
              <a:t> </a:t>
            </a:r>
            <a:r>
              <a:rPr lang="en-US" sz="2000" dirty="0" err="1">
                <a:ea typeface="+mn-lt"/>
                <a:cs typeface="+mn-lt"/>
              </a:rPr>
              <a:t>existen</a:t>
            </a:r>
            <a:r>
              <a:rPr lang="en-US" sz="2000" dirty="0">
                <a:ea typeface="+mn-lt"/>
                <a:cs typeface="+mn-lt"/>
              </a:rPr>
              <a:t> </a:t>
            </a:r>
            <a:r>
              <a:rPr lang="en-US" sz="2000" dirty="0" err="1">
                <a:ea typeface="+mn-lt"/>
                <a:cs typeface="+mn-lt"/>
              </a:rPr>
              <a:t>dudas</a:t>
            </a:r>
            <a:r>
              <a:rPr lang="en-US" sz="2000" dirty="0">
                <a:ea typeface="+mn-lt"/>
                <a:cs typeface="+mn-lt"/>
              </a:rPr>
              <a:t> </a:t>
            </a:r>
            <a:r>
              <a:rPr lang="en-US" sz="2000" dirty="0" err="1">
                <a:ea typeface="+mn-lt"/>
                <a:cs typeface="+mn-lt"/>
              </a:rPr>
              <a:t>diagnósticas</a:t>
            </a:r>
            <a:r>
              <a:rPr lang="en-US" sz="2000" dirty="0">
                <a:ea typeface="+mn-lt"/>
                <a:cs typeface="+mn-lt"/>
              </a:rPr>
              <a:t>, </a:t>
            </a:r>
            <a:r>
              <a:rPr lang="en-US" sz="2000" dirty="0" err="1">
                <a:ea typeface="+mn-lt"/>
                <a:cs typeface="+mn-lt"/>
              </a:rPr>
              <a:t>siendo</a:t>
            </a:r>
            <a:r>
              <a:rPr lang="en-US" sz="2000" dirty="0">
                <a:ea typeface="+mn-lt"/>
                <a:cs typeface="+mn-lt"/>
              </a:rPr>
              <a:t> </a:t>
            </a:r>
            <a:r>
              <a:rPr lang="en-US" sz="2000" dirty="0" err="1">
                <a:ea typeface="+mn-lt"/>
                <a:cs typeface="+mn-lt"/>
              </a:rPr>
              <a:t>capaz</a:t>
            </a:r>
            <a:r>
              <a:rPr lang="en-US" sz="2000" dirty="0">
                <a:ea typeface="+mn-lt"/>
                <a:cs typeface="+mn-lt"/>
              </a:rPr>
              <a:t> de </a:t>
            </a:r>
            <a:r>
              <a:rPr lang="en-US" sz="2000" dirty="0" err="1">
                <a:ea typeface="+mn-lt"/>
                <a:cs typeface="+mn-lt"/>
              </a:rPr>
              <a:t>identificar</a:t>
            </a:r>
            <a:r>
              <a:rPr lang="en-US" sz="2000" dirty="0">
                <a:ea typeface="+mn-lt"/>
                <a:cs typeface="+mn-lt"/>
              </a:rPr>
              <a:t> </a:t>
            </a:r>
            <a:r>
              <a:rPr lang="en-US" sz="2000" dirty="0" err="1">
                <a:ea typeface="+mn-lt"/>
                <a:cs typeface="+mn-lt"/>
              </a:rPr>
              <a:t>causas</a:t>
            </a:r>
            <a:r>
              <a:rPr lang="en-US" sz="2000" dirty="0">
                <a:ea typeface="+mn-lt"/>
                <a:cs typeface="+mn-lt"/>
              </a:rPr>
              <a:t> no </a:t>
            </a:r>
            <a:r>
              <a:rPr lang="en-US" sz="2000" dirty="0" err="1">
                <a:ea typeface="+mn-lt"/>
                <a:cs typeface="+mn-lt"/>
              </a:rPr>
              <a:t>urológicas</a:t>
            </a:r>
            <a:r>
              <a:rPr lang="en-US" sz="2000" dirty="0">
                <a:ea typeface="+mn-lt"/>
                <a:cs typeface="+mn-lt"/>
              </a:rPr>
              <a:t> de dolor lumbar </a:t>
            </a:r>
            <a:endParaRPr lang="en-US" dirty="0">
              <a:ea typeface="+mn-lt"/>
              <a:cs typeface="+mn-lt"/>
            </a:endParaRPr>
          </a:p>
          <a:p>
            <a:pPr marL="0" indent="0">
              <a:lnSpc>
                <a:spcPct val="150000"/>
              </a:lnSpc>
              <a:spcBef>
                <a:spcPts val="0"/>
              </a:spcBef>
              <a:spcAft>
                <a:spcPts val="600"/>
              </a:spcAft>
              <a:buNone/>
            </a:pPr>
            <a:r>
              <a:rPr lang="en-US" sz="2000" dirty="0" err="1">
                <a:ea typeface="+mn-lt"/>
                <a:cs typeface="+mn-lt"/>
              </a:rPr>
              <a:t>tipo</a:t>
            </a:r>
            <a:r>
              <a:rPr lang="en-US" sz="2000" dirty="0">
                <a:ea typeface="+mn-lt"/>
                <a:cs typeface="+mn-lt"/>
              </a:rPr>
              <a:t> </a:t>
            </a:r>
            <a:r>
              <a:rPr lang="en-US" sz="2000" dirty="0" err="1">
                <a:ea typeface="+mn-lt"/>
                <a:cs typeface="+mn-lt"/>
              </a:rPr>
              <a:t>cólico</a:t>
            </a:r>
            <a:r>
              <a:rPr lang="en-US" sz="2000" dirty="0">
                <a:ea typeface="+mn-lt"/>
                <a:cs typeface="+mn-lt"/>
              </a:rPr>
              <a:t>.</a:t>
            </a:r>
            <a:endParaRPr lang="en-US" dirty="0">
              <a:ea typeface="+mn-lt"/>
              <a:cs typeface="+mn-lt"/>
            </a:endParaRPr>
          </a:p>
          <a:p>
            <a:pPr marL="0" indent="0">
              <a:lnSpc>
                <a:spcPct val="150000"/>
              </a:lnSpc>
              <a:spcBef>
                <a:spcPts val="0"/>
              </a:spcBef>
              <a:spcAft>
                <a:spcPts val="600"/>
              </a:spcAft>
              <a:buNone/>
            </a:pPr>
            <a:endParaRPr lang="en-US" sz="2000">
              <a:ea typeface="+mn-lt"/>
              <a:cs typeface="+mn-lt"/>
            </a:endParaRPr>
          </a:p>
          <a:p>
            <a:pPr marL="0" indent="0">
              <a:lnSpc>
                <a:spcPct val="150000"/>
              </a:lnSpc>
              <a:spcBef>
                <a:spcPts val="0"/>
              </a:spcBef>
              <a:spcAft>
                <a:spcPts val="600"/>
              </a:spcAft>
              <a:buNone/>
            </a:pPr>
            <a:r>
              <a:rPr lang="en-US" sz="2000" dirty="0">
                <a:ea typeface="+mn-lt"/>
                <a:cs typeface="+mn-lt"/>
              </a:rPr>
              <a:t>Permite </a:t>
            </a:r>
            <a:r>
              <a:rPr lang="en-US" sz="2000" dirty="0" err="1">
                <a:ea typeface="+mn-lt"/>
                <a:cs typeface="+mn-lt"/>
              </a:rPr>
              <a:t>identificar</a:t>
            </a:r>
            <a:r>
              <a:rPr lang="en-US" sz="2000" dirty="0">
                <a:ea typeface="+mn-lt"/>
                <a:cs typeface="+mn-lt"/>
              </a:rPr>
              <a:t> </a:t>
            </a:r>
            <a:r>
              <a:rPr lang="en-US" sz="2000" dirty="0" err="1">
                <a:ea typeface="+mn-lt"/>
                <a:cs typeface="+mn-lt"/>
              </a:rPr>
              <a:t>litiasis</a:t>
            </a:r>
            <a:r>
              <a:rPr lang="en-US" sz="2000" dirty="0">
                <a:ea typeface="+mn-lt"/>
                <a:cs typeface="+mn-lt"/>
              </a:rPr>
              <a:t> </a:t>
            </a:r>
            <a:r>
              <a:rPr lang="en-US" sz="2000" dirty="0" err="1">
                <a:ea typeface="+mn-lt"/>
                <a:cs typeface="+mn-lt"/>
              </a:rPr>
              <a:t>independientemente</a:t>
            </a:r>
            <a:r>
              <a:rPr lang="en-US" sz="2000" dirty="0">
                <a:ea typeface="+mn-lt"/>
                <a:cs typeface="+mn-lt"/>
              </a:rPr>
              <a:t> de </a:t>
            </a:r>
            <a:r>
              <a:rPr lang="en-US" sz="2000" dirty="0" err="1">
                <a:ea typeface="+mn-lt"/>
                <a:cs typeface="+mn-lt"/>
              </a:rPr>
              <a:t>su</a:t>
            </a:r>
            <a:r>
              <a:rPr lang="en-US" sz="2000" dirty="0">
                <a:ea typeface="+mn-lt"/>
                <a:cs typeface="+mn-lt"/>
              </a:rPr>
              <a:t> </a:t>
            </a:r>
            <a:r>
              <a:rPr lang="en-US" sz="2000" dirty="0" err="1">
                <a:ea typeface="+mn-lt"/>
                <a:cs typeface="+mn-lt"/>
              </a:rPr>
              <a:t>tamaño</a:t>
            </a:r>
            <a:r>
              <a:rPr lang="en-US" sz="2000" dirty="0">
                <a:ea typeface="+mn-lt"/>
                <a:cs typeface="+mn-lt"/>
              </a:rPr>
              <a:t>, </a:t>
            </a:r>
            <a:r>
              <a:rPr lang="en-US" sz="2000" dirty="0" err="1">
                <a:ea typeface="+mn-lt"/>
                <a:cs typeface="+mn-lt"/>
              </a:rPr>
              <a:t>localización</a:t>
            </a:r>
            <a:r>
              <a:rPr lang="en-US" sz="2000" dirty="0">
                <a:ea typeface="+mn-lt"/>
                <a:cs typeface="+mn-lt"/>
              </a:rPr>
              <a:t> y </a:t>
            </a:r>
            <a:r>
              <a:rPr lang="en-US" sz="2000" dirty="0" err="1">
                <a:ea typeface="+mn-lt"/>
                <a:cs typeface="+mn-lt"/>
              </a:rPr>
              <a:t>composición</a:t>
            </a:r>
            <a:r>
              <a:rPr lang="en-US" sz="2000" dirty="0">
                <a:ea typeface="+mn-lt"/>
                <a:cs typeface="+mn-lt"/>
              </a:rPr>
              <a:t>, con </a:t>
            </a:r>
            <a:r>
              <a:rPr lang="en-US" sz="2000" dirty="0" err="1">
                <a:ea typeface="+mn-lt"/>
                <a:cs typeface="+mn-lt"/>
              </a:rPr>
              <a:t>una</a:t>
            </a:r>
            <a:r>
              <a:rPr lang="en-US" sz="2000" dirty="0">
                <a:ea typeface="+mn-lt"/>
                <a:cs typeface="+mn-lt"/>
              </a:rPr>
              <a:t> </a:t>
            </a:r>
            <a:r>
              <a:rPr lang="en-US" sz="2000" dirty="0" err="1">
                <a:ea typeface="+mn-lt"/>
                <a:cs typeface="+mn-lt"/>
              </a:rPr>
              <a:t>sensibilidad</a:t>
            </a:r>
            <a:r>
              <a:rPr lang="en-US" sz="2000" dirty="0">
                <a:ea typeface="+mn-lt"/>
                <a:cs typeface="+mn-lt"/>
              </a:rPr>
              <a:t> de hasta </a:t>
            </a:r>
            <a:r>
              <a:rPr lang="en-US" sz="2000" dirty="0" err="1">
                <a:ea typeface="+mn-lt"/>
                <a:cs typeface="+mn-lt"/>
              </a:rPr>
              <a:t>el</a:t>
            </a:r>
            <a:r>
              <a:rPr lang="en-US" sz="2000" dirty="0">
                <a:ea typeface="+mn-lt"/>
                <a:cs typeface="+mn-lt"/>
              </a:rPr>
              <a:t> 98% y </a:t>
            </a:r>
            <a:r>
              <a:rPr lang="en-US" sz="2000" dirty="0" err="1">
                <a:ea typeface="+mn-lt"/>
                <a:cs typeface="+mn-lt"/>
              </a:rPr>
              <a:t>especificidad</a:t>
            </a:r>
            <a:r>
              <a:rPr lang="en-US" sz="2000" dirty="0">
                <a:ea typeface="+mn-lt"/>
                <a:cs typeface="+mn-lt"/>
              </a:rPr>
              <a:t> de hasta </a:t>
            </a:r>
            <a:r>
              <a:rPr lang="en-US" sz="2000" dirty="0" err="1">
                <a:ea typeface="+mn-lt"/>
                <a:cs typeface="+mn-lt"/>
              </a:rPr>
              <a:t>el</a:t>
            </a:r>
            <a:r>
              <a:rPr lang="en-US" sz="2000" dirty="0">
                <a:ea typeface="+mn-lt"/>
                <a:cs typeface="+mn-lt"/>
              </a:rPr>
              <a:t> 100%.</a:t>
            </a:r>
            <a:endParaRPr lang="es-ES" sz="2000" dirty="0">
              <a:ea typeface="+mn-lt"/>
              <a:cs typeface="+mn-lt"/>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0678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4275A75-9980-3E88-B7DC-4A7E4C0ADD16}"/>
              </a:ext>
            </a:extLst>
          </p:cNvPr>
          <p:cNvSpPr>
            <a:spLocks noGrp="1"/>
          </p:cNvSpPr>
          <p:nvPr>
            <p:ph type="title"/>
          </p:nvPr>
        </p:nvSpPr>
        <p:spPr>
          <a:xfrm>
            <a:off x="643467" y="321734"/>
            <a:ext cx="10905066" cy="1135737"/>
          </a:xfrm>
        </p:spPr>
        <p:txBody>
          <a:bodyPr>
            <a:normAutofit/>
          </a:bodyPr>
          <a:lstStyle/>
          <a:p>
            <a:r>
              <a:rPr lang="es-ES" sz="3600">
                <a:cs typeface="Calibri Light"/>
              </a:rPr>
              <a:t>Diagnóstico Diferencial</a:t>
            </a:r>
            <a:endParaRPr lang="es-ES" sz="3600"/>
          </a:p>
        </p:txBody>
      </p:sp>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Marcador de contenido 2">
            <a:extLst>
              <a:ext uri="{FF2B5EF4-FFF2-40B4-BE49-F238E27FC236}">
                <a16:creationId xmlns:a16="http://schemas.microsoft.com/office/drawing/2014/main" id="{ABFFABA9-BC7E-CB05-07D5-BEC74116CD95}"/>
              </a:ext>
            </a:extLst>
          </p:cNvPr>
          <p:cNvGraphicFramePr>
            <a:graphicFrameLocks noGrp="1"/>
          </p:cNvGraphicFramePr>
          <p:nvPr>
            <p:ph idx="1"/>
            <p:extLst>
              <p:ext uri="{D42A27DB-BD31-4B8C-83A1-F6EECF244321}">
                <p14:modId xmlns:p14="http://schemas.microsoft.com/office/powerpoint/2010/main" val="3619451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604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B0F45B7-4992-DC66-B45F-27B0F0B8F124}"/>
              </a:ext>
            </a:extLst>
          </p:cNvPr>
          <p:cNvSpPr>
            <a:spLocks noGrp="1"/>
          </p:cNvSpPr>
          <p:nvPr>
            <p:ph type="title"/>
          </p:nvPr>
        </p:nvSpPr>
        <p:spPr>
          <a:xfrm>
            <a:off x="643467" y="321734"/>
            <a:ext cx="10905066" cy="1135737"/>
          </a:xfrm>
        </p:spPr>
        <p:txBody>
          <a:bodyPr>
            <a:normAutofit/>
          </a:bodyPr>
          <a:lstStyle/>
          <a:p>
            <a:r>
              <a:rPr lang="es-ES" sz="3600">
                <a:cs typeface="Calibri Light"/>
              </a:rPr>
              <a:t>Tratamiento de Urgencia</a:t>
            </a:r>
            <a:endParaRPr lang="es-ES" sz="3600"/>
          </a:p>
        </p:txBody>
      </p:sp>
      <p:sp>
        <p:nvSpPr>
          <p:cNvPr id="3" name="Marcador de contenido 2">
            <a:extLst>
              <a:ext uri="{FF2B5EF4-FFF2-40B4-BE49-F238E27FC236}">
                <a16:creationId xmlns:a16="http://schemas.microsoft.com/office/drawing/2014/main" id="{476B4FC1-051F-5475-5C7F-DCFE86BA6437}"/>
              </a:ext>
            </a:extLst>
          </p:cNvPr>
          <p:cNvSpPr>
            <a:spLocks noGrp="1"/>
          </p:cNvSpPr>
          <p:nvPr>
            <p:ph idx="1"/>
          </p:nvPr>
        </p:nvSpPr>
        <p:spPr>
          <a:xfrm>
            <a:off x="643467" y="1782981"/>
            <a:ext cx="10905066" cy="4393982"/>
          </a:xfrm>
        </p:spPr>
        <p:txBody>
          <a:bodyPr vert="horz" lIns="91440" tIns="45720" rIns="91440" bIns="45720" rtlCol="0">
            <a:normAutofit/>
          </a:bodyPr>
          <a:lstStyle/>
          <a:p>
            <a:pPr marL="0" indent="0">
              <a:buNone/>
            </a:pPr>
            <a:r>
              <a:rPr lang="es-ES" sz="2000" b="1">
                <a:ea typeface="+mn-lt"/>
                <a:cs typeface="+mn-lt"/>
              </a:rPr>
              <a:t>1. Analgésicos no </a:t>
            </a:r>
            <a:r>
              <a:rPr lang="es-ES" sz="2000" b="1" err="1">
                <a:ea typeface="+mn-lt"/>
                <a:cs typeface="+mn-lt"/>
              </a:rPr>
              <a:t>antiienflamatorios</a:t>
            </a:r>
            <a:r>
              <a:rPr lang="es-ES" sz="2000" b="1">
                <a:ea typeface="+mn-lt"/>
                <a:cs typeface="+mn-lt"/>
              </a:rPr>
              <a:t>:</a:t>
            </a:r>
            <a:endParaRPr lang="en-US" sz="2000" b="1">
              <a:ea typeface="+mn-lt"/>
              <a:cs typeface="+mn-lt"/>
            </a:endParaRPr>
          </a:p>
          <a:p>
            <a:r>
              <a:rPr lang="es-ES" sz="2000">
                <a:ea typeface="+mn-lt"/>
                <a:cs typeface="+mn-lt"/>
              </a:rPr>
              <a:t>METAMIZOL MAGNÉSICO </a:t>
            </a:r>
            <a:r>
              <a:rPr lang="en-US" sz="2000">
                <a:cs typeface="Calibri" panose="020F0502020204030204"/>
              </a:rPr>
              <a:t>(</a:t>
            </a:r>
            <a:r>
              <a:rPr lang="en-US" sz="2000" err="1">
                <a:cs typeface="Calibri" panose="020F0502020204030204"/>
              </a:rPr>
              <a:t>Nolotil</a:t>
            </a:r>
            <a:r>
              <a:rPr lang="en-US" sz="2000">
                <a:cs typeface="Calibri" panose="020F0502020204030204"/>
              </a:rPr>
              <a:t>®)</a:t>
            </a:r>
            <a:r>
              <a:rPr lang="en-US" sz="2000">
                <a:ea typeface="+mn-lt"/>
                <a:cs typeface="+mn-lt"/>
              </a:rPr>
              <a:t> 1 </a:t>
            </a:r>
            <a:r>
              <a:rPr lang="es-ES" sz="2000">
                <a:ea typeface="+mn-lt"/>
                <a:cs typeface="+mn-lt"/>
              </a:rPr>
              <a:t>ampolla de 2 g IV en 100 ml SSF</a:t>
            </a:r>
          </a:p>
          <a:p>
            <a:pPr marL="0" indent="0">
              <a:buNone/>
            </a:pPr>
            <a:endParaRPr lang="es-ES" sz="2000"/>
          </a:p>
          <a:p>
            <a:pPr marL="0" indent="0">
              <a:buNone/>
            </a:pPr>
            <a:r>
              <a:rPr lang="es-ES" sz="2000" b="1">
                <a:cs typeface="Calibri" panose="020F0502020204030204"/>
              </a:rPr>
              <a:t>2. </a:t>
            </a:r>
            <a:r>
              <a:rPr lang="es-ES" sz="2000" b="1" err="1">
                <a:cs typeface="Calibri" panose="020F0502020204030204"/>
              </a:rPr>
              <a:t>AINEs</a:t>
            </a:r>
            <a:r>
              <a:rPr lang="es-ES" sz="2000" b="1">
                <a:cs typeface="Calibri" panose="020F0502020204030204"/>
              </a:rPr>
              <a:t> con potente efecto analgésico:</a:t>
            </a:r>
          </a:p>
          <a:p>
            <a:r>
              <a:rPr lang="es-ES" sz="2000">
                <a:cs typeface="Calibri" panose="020F0502020204030204"/>
              </a:rPr>
              <a:t>DICLOFENACO (ampollas 75 mg) IM</a:t>
            </a:r>
          </a:p>
          <a:p>
            <a:pPr>
              <a:spcBef>
                <a:spcPts val="0"/>
              </a:spcBef>
            </a:pPr>
            <a:r>
              <a:rPr lang="en-US" sz="2000">
                <a:ea typeface="+mn-lt"/>
                <a:cs typeface="+mn-lt"/>
              </a:rPr>
              <a:t>DICLOFENACO SÓDICO (</a:t>
            </a:r>
            <a:r>
              <a:rPr lang="en-US" sz="2000" err="1">
                <a:ea typeface="+mn-lt"/>
                <a:cs typeface="+mn-lt"/>
              </a:rPr>
              <a:t>Voltaren</a:t>
            </a:r>
            <a:r>
              <a:rPr lang="en-US" sz="2000">
                <a:ea typeface="+mn-lt"/>
                <a:cs typeface="+mn-lt"/>
              </a:rPr>
              <a:t>®) o KETOROLACO TROMETAMOL (Toradol®, </a:t>
            </a:r>
            <a:r>
              <a:rPr lang="en-US" sz="2000" err="1">
                <a:ea typeface="+mn-lt"/>
                <a:cs typeface="+mn-lt"/>
              </a:rPr>
              <a:t>Droal</a:t>
            </a:r>
            <a:r>
              <a:rPr lang="en-US" sz="2000">
                <a:ea typeface="+mn-lt"/>
                <a:cs typeface="+mn-lt"/>
              </a:rPr>
              <a:t>® ),  1 </a:t>
            </a:r>
            <a:r>
              <a:rPr lang="en-US" sz="2000" err="1">
                <a:ea typeface="+mn-lt"/>
                <a:cs typeface="+mn-lt"/>
              </a:rPr>
              <a:t>ampolla</a:t>
            </a:r>
            <a:r>
              <a:rPr lang="en-US" sz="2000">
                <a:ea typeface="+mn-lt"/>
                <a:cs typeface="+mn-lt"/>
              </a:rPr>
              <a:t> IM o IV </a:t>
            </a:r>
            <a:r>
              <a:rPr lang="en-US" sz="2000" err="1">
                <a:ea typeface="+mn-lt"/>
                <a:cs typeface="+mn-lt"/>
              </a:rPr>
              <a:t>en</a:t>
            </a:r>
            <a:r>
              <a:rPr lang="en-US" sz="2000">
                <a:ea typeface="+mn-lt"/>
                <a:cs typeface="+mn-lt"/>
              </a:rPr>
              <a:t> 100 ml SSF</a:t>
            </a:r>
          </a:p>
          <a:p>
            <a:pPr>
              <a:spcBef>
                <a:spcPts val="0"/>
              </a:spcBef>
            </a:pPr>
            <a:endParaRPr lang="en-US" sz="2000">
              <a:ea typeface="+mn-lt"/>
              <a:cs typeface="+mn-lt"/>
            </a:endParaRPr>
          </a:p>
          <a:p>
            <a:pPr marL="0" indent="0">
              <a:spcBef>
                <a:spcPts val="0"/>
              </a:spcBef>
              <a:buNone/>
            </a:pPr>
            <a:r>
              <a:rPr lang="en-US" sz="2000" b="1">
                <a:cs typeface="Calibri" panose="020F0502020204030204"/>
              </a:rPr>
              <a:t>3. </a:t>
            </a:r>
            <a:r>
              <a:rPr lang="en-US" sz="2000" b="1" err="1">
                <a:cs typeface="Calibri" panose="020F0502020204030204"/>
              </a:rPr>
              <a:t>Opiaceos</a:t>
            </a:r>
            <a:r>
              <a:rPr lang="en-US" sz="2000" b="1">
                <a:cs typeface="Calibri" panose="020F0502020204030204"/>
              </a:rPr>
              <a:t>:</a:t>
            </a:r>
          </a:p>
          <a:p>
            <a:r>
              <a:rPr lang="es-ES" sz="2000">
                <a:cs typeface="Calibri" panose="020F0502020204030204"/>
              </a:rPr>
              <a:t>TRAMADOL </a:t>
            </a:r>
            <a:r>
              <a:rPr lang="en-US" sz="2000">
                <a:ea typeface="+mn-lt"/>
                <a:cs typeface="+mn-lt"/>
              </a:rPr>
              <a:t>(</a:t>
            </a:r>
            <a:r>
              <a:rPr lang="en-US" sz="2000" err="1">
                <a:ea typeface="+mn-lt"/>
                <a:cs typeface="+mn-lt"/>
              </a:rPr>
              <a:t>Adolonta</a:t>
            </a:r>
            <a:r>
              <a:rPr lang="en-US" sz="2000">
                <a:ea typeface="+mn-lt"/>
                <a:cs typeface="+mn-lt"/>
              </a:rPr>
              <a:t>®)</a:t>
            </a:r>
            <a:r>
              <a:rPr lang="en-US" sz="2000">
                <a:cs typeface="Calibri" panose="020F0502020204030204"/>
              </a:rPr>
              <a:t> 1 </a:t>
            </a:r>
            <a:r>
              <a:rPr lang="es-ES" sz="2000">
                <a:cs typeface="Calibri" panose="020F0502020204030204"/>
              </a:rPr>
              <a:t>ampolla de 100 mg, IM, SC o IV en 100 ml SSF en 20 min</a:t>
            </a:r>
          </a:p>
          <a:p>
            <a:r>
              <a:rPr lang="en-US" sz="2000">
                <a:ea typeface="+mn-lt"/>
                <a:cs typeface="+mn-lt"/>
              </a:rPr>
              <a:t>MEPERIDINA (</a:t>
            </a:r>
            <a:r>
              <a:rPr lang="en-US" sz="2000" err="1">
                <a:ea typeface="+mn-lt"/>
                <a:cs typeface="+mn-lt"/>
              </a:rPr>
              <a:t>Dolantina</a:t>
            </a:r>
            <a:r>
              <a:rPr lang="en-US" sz="2000">
                <a:ea typeface="+mn-lt"/>
                <a:cs typeface="+mn-lt"/>
              </a:rPr>
              <a:t>®) 50 mg IM, SC o IV </a:t>
            </a:r>
            <a:r>
              <a:rPr lang="en-US" sz="2000" err="1">
                <a:ea typeface="+mn-lt"/>
                <a:cs typeface="+mn-lt"/>
              </a:rPr>
              <a:t>en</a:t>
            </a:r>
            <a:r>
              <a:rPr lang="en-US" sz="2000">
                <a:ea typeface="+mn-lt"/>
                <a:cs typeface="+mn-lt"/>
              </a:rPr>
              <a:t> 100 ml de SSF</a:t>
            </a:r>
            <a:endParaRPr lang="es-ES" sz="2000">
              <a:cs typeface="Calibri" panose="020F0502020204030204"/>
            </a:endParaRPr>
          </a:p>
          <a:p>
            <a:pPr marL="0" indent="0">
              <a:buNone/>
            </a:pPr>
            <a:endParaRPr lang="es-ES" sz="2000">
              <a:cs typeface="Calibri" panose="020F0502020204030204"/>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07050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B0F45B7-4992-DC66-B45F-27B0F0B8F124}"/>
              </a:ext>
            </a:extLst>
          </p:cNvPr>
          <p:cNvSpPr>
            <a:spLocks noGrp="1"/>
          </p:cNvSpPr>
          <p:nvPr>
            <p:ph type="title"/>
          </p:nvPr>
        </p:nvSpPr>
        <p:spPr>
          <a:xfrm>
            <a:off x="643467" y="321734"/>
            <a:ext cx="10905066" cy="1135737"/>
          </a:xfrm>
        </p:spPr>
        <p:txBody>
          <a:bodyPr>
            <a:normAutofit/>
          </a:bodyPr>
          <a:lstStyle/>
          <a:p>
            <a:r>
              <a:rPr lang="es-ES" sz="3600">
                <a:cs typeface="Calibri Light"/>
              </a:rPr>
              <a:t>Tratamiento de Urgencia</a:t>
            </a:r>
            <a:endParaRPr lang="es-ES" sz="3600"/>
          </a:p>
        </p:txBody>
      </p:sp>
      <p:sp>
        <p:nvSpPr>
          <p:cNvPr id="3" name="Marcador de contenido 2">
            <a:extLst>
              <a:ext uri="{FF2B5EF4-FFF2-40B4-BE49-F238E27FC236}">
                <a16:creationId xmlns:a16="http://schemas.microsoft.com/office/drawing/2014/main" id="{476B4FC1-051F-5475-5C7F-DCFE86BA6437}"/>
              </a:ext>
            </a:extLst>
          </p:cNvPr>
          <p:cNvSpPr>
            <a:spLocks noGrp="1"/>
          </p:cNvSpPr>
          <p:nvPr>
            <p:ph idx="1"/>
          </p:nvPr>
        </p:nvSpPr>
        <p:spPr>
          <a:xfrm>
            <a:off x="643467" y="1782981"/>
            <a:ext cx="10905066" cy="2489622"/>
          </a:xfrm>
        </p:spPr>
        <p:txBody>
          <a:bodyPr vert="horz" lIns="91440" tIns="45720" rIns="91440" bIns="45720" rtlCol="0">
            <a:normAutofit/>
          </a:bodyPr>
          <a:lstStyle/>
          <a:p>
            <a:pPr marL="0" indent="0" algn="just">
              <a:lnSpc>
                <a:spcPct val="150000"/>
              </a:lnSpc>
              <a:spcBef>
                <a:spcPts val="0"/>
              </a:spcBef>
              <a:buNone/>
            </a:pPr>
            <a:r>
              <a:rPr lang="en-US" sz="2000" b="1">
                <a:ea typeface="+mn-lt"/>
                <a:cs typeface="+mn-lt"/>
              </a:rPr>
              <a:t>4. </a:t>
            </a:r>
            <a:r>
              <a:rPr lang="el-GR" sz="2000" b="1">
                <a:ea typeface="+mn-lt"/>
                <a:cs typeface="+mn-lt"/>
              </a:rPr>
              <a:t>α</a:t>
            </a:r>
            <a:r>
              <a:rPr lang="en-US" sz="2000" b="1">
                <a:ea typeface="+mn-lt"/>
                <a:cs typeface="+mn-lt"/>
              </a:rPr>
              <a:t>-</a:t>
            </a:r>
            <a:r>
              <a:rPr lang="en-US" sz="2000" b="1" err="1">
                <a:ea typeface="+mn-lt"/>
                <a:cs typeface="+mn-lt"/>
              </a:rPr>
              <a:t>Bloqueantes</a:t>
            </a:r>
            <a:r>
              <a:rPr lang="en-US" sz="2000" b="1">
                <a:ea typeface="+mn-lt"/>
                <a:cs typeface="+mn-lt"/>
              </a:rPr>
              <a:t>:  </a:t>
            </a:r>
            <a:r>
              <a:rPr lang="en-US" sz="2000">
                <a:ea typeface="+mn-lt"/>
                <a:cs typeface="+mn-lt"/>
              </a:rPr>
              <a:t>TAMSULOSINA 0,4 mg </a:t>
            </a:r>
            <a:r>
              <a:rPr lang="en-US" sz="2000" err="1">
                <a:ea typeface="+mn-lt"/>
                <a:cs typeface="+mn-lt"/>
              </a:rPr>
              <a:t>cada</a:t>
            </a:r>
            <a:r>
              <a:rPr lang="en-US" sz="2000">
                <a:ea typeface="+mn-lt"/>
                <a:cs typeface="+mn-lt"/>
              </a:rPr>
              <a:t> 24 horas para </a:t>
            </a:r>
            <a:r>
              <a:rPr lang="en-US" sz="2000" err="1">
                <a:ea typeface="+mn-lt"/>
                <a:cs typeface="+mn-lt"/>
              </a:rPr>
              <a:t>reducir</a:t>
            </a:r>
            <a:r>
              <a:rPr lang="en-US" sz="2000">
                <a:ea typeface="+mn-lt"/>
                <a:cs typeface="+mn-lt"/>
              </a:rPr>
              <a:t> </a:t>
            </a:r>
            <a:r>
              <a:rPr lang="en-US" sz="2000" err="1">
                <a:ea typeface="+mn-lt"/>
                <a:cs typeface="+mn-lt"/>
              </a:rPr>
              <a:t>el</a:t>
            </a:r>
            <a:r>
              <a:rPr lang="en-US" sz="2000">
                <a:ea typeface="+mn-lt"/>
                <a:cs typeface="+mn-lt"/>
              </a:rPr>
              <a:t> </a:t>
            </a:r>
            <a:r>
              <a:rPr lang="en-US" sz="2000" err="1">
                <a:ea typeface="+mn-lt"/>
                <a:cs typeface="+mn-lt"/>
              </a:rPr>
              <a:t>cólico</a:t>
            </a:r>
            <a:r>
              <a:rPr lang="en-US" sz="2000">
                <a:ea typeface="+mn-lt"/>
                <a:cs typeface="+mn-lt"/>
              </a:rPr>
              <a:t> </a:t>
            </a:r>
            <a:r>
              <a:rPr lang="en-US" sz="2000" err="1">
                <a:ea typeface="+mn-lt"/>
                <a:cs typeface="+mn-lt"/>
              </a:rPr>
              <a:t>recurrente</a:t>
            </a:r>
            <a:r>
              <a:rPr lang="en-US" sz="2000">
                <a:ea typeface="+mn-lt"/>
                <a:cs typeface="+mn-lt"/>
              </a:rPr>
              <a:t>.</a:t>
            </a:r>
          </a:p>
          <a:p>
            <a:pPr marL="0" indent="0" algn="just">
              <a:lnSpc>
                <a:spcPct val="150000"/>
              </a:lnSpc>
              <a:spcBef>
                <a:spcPts val="0"/>
              </a:spcBef>
              <a:buNone/>
            </a:pPr>
            <a:endParaRPr lang="en-US" sz="2000">
              <a:ea typeface="+mn-lt"/>
              <a:cs typeface="+mn-lt"/>
            </a:endParaRPr>
          </a:p>
          <a:p>
            <a:pPr marL="0" indent="0" algn="just">
              <a:lnSpc>
                <a:spcPct val="150000"/>
              </a:lnSpc>
              <a:spcBef>
                <a:spcPts val="0"/>
              </a:spcBef>
              <a:buNone/>
            </a:pPr>
            <a:r>
              <a:rPr lang="en-US" sz="2000" b="1">
                <a:ea typeface="+mn-lt"/>
                <a:cs typeface="+mn-lt"/>
              </a:rPr>
              <a:t>5. </a:t>
            </a:r>
            <a:r>
              <a:rPr lang="en-US" sz="2000" err="1">
                <a:ea typeface="+mn-lt"/>
                <a:cs typeface="+mn-lt"/>
              </a:rPr>
              <a:t>Según</a:t>
            </a:r>
            <a:r>
              <a:rPr lang="en-US" sz="2000">
                <a:ea typeface="+mn-lt"/>
                <a:cs typeface="+mn-lt"/>
              </a:rPr>
              <a:t> la </a:t>
            </a:r>
            <a:r>
              <a:rPr lang="en-US" sz="2000" err="1">
                <a:ea typeface="+mn-lt"/>
                <a:cs typeface="+mn-lt"/>
              </a:rPr>
              <a:t>sintomatología</a:t>
            </a:r>
            <a:r>
              <a:rPr lang="en-US" sz="2000">
                <a:ea typeface="+mn-lt"/>
                <a:cs typeface="+mn-lt"/>
              </a:rPr>
              <a:t> </a:t>
            </a:r>
            <a:r>
              <a:rPr lang="en-US" sz="2000" err="1">
                <a:ea typeface="+mn-lt"/>
                <a:cs typeface="+mn-lt"/>
              </a:rPr>
              <a:t>acompañante</a:t>
            </a:r>
            <a:r>
              <a:rPr lang="en-US" sz="2000">
                <a:ea typeface="+mn-lt"/>
                <a:cs typeface="+mn-lt"/>
              </a:rPr>
              <a:t> </a:t>
            </a:r>
            <a:r>
              <a:rPr lang="en-US" sz="2000" err="1">
                <a:ea typeface="+mn-lt"/>
                <a:cs typeface="+mn-lt"/>
              </a:rPr>
              <a:t>estarán</a:t>
            </a:r>
            <a:r>
              <a:rPr lang="en-US" sz="2000">
                <a:ea typeface="+mn-lt"/>
                <a:cs typeface="+mn-lt"/>
              </a:rPr>
              <a:t> </a:t>
            </a:r>
            <a:r>
              <a:rPr lang="en-US" sz="2000" err="1">
                <a:ea typeface="+mn-lt"/>
                <a:cs typeface="+mn-lt"/>
              </a:rPr>
              <a:t>indicado</a:t>
            </a:r>
            <a:r>
              <a:rPr lang="en-US" sz="2000">
                <a:ea typeface="+mn-lt"/>
                <a:cs typeface="+mn-lt"/>
              </a:rPr>
              <a:t> </a:t>
            </a:r>
            <a:r>
              <a:rPr lang="en-US" sz="2000" err="1">
                <a:ea typeface="+mn-lt"/>
                <a:cs typeface="+mn-lt"/>
              </a:rPr>
              <a:t>el</a:t>
            </a:r>
            <a:r>
              <a:rPr lang="en-US" sz="2000">
                <a:ea typeface="+mn-lt"/>
                <a:cs typeface="+mn-lt"/>
              </a:rPr>
              <a:t> </a:t>
            </a:r>
            <a:r>
              <a:rPr lang="en-US" sz="2000" err="1">
                <a:ea typeface="+mn-lt"/>
                <a:cs typeface="+mn-lt"/>
              </a:rPr>
              <a:t>tratamiento</a:t>
            </a:r>
            <a:r>
              <a:rPr lang="en-US" sz="2000">
                <a:ea typeface="+mn-lt"/>
                <a:cs typeface="+mn-lt"/>
              </a:rPr>
              <a:t> con:</a:t>
            </a:r>
          </a:p>
          <a:p>
            <a:pPr algn="just">
              <a:lnSpc>
                <a:spcPct val="150000"/>
              </a:lnSpc>
              <a:spcBef>
                <a:spcPts val="0"/>
              </a:spcBef>
            </a:pPr>
            <a:r>
              <a:rPr lang="en-US" sz="2000" b="1" err="1">
                <a:ea typeface="+mn-lt"/>
                <a:cs typeface="+mn-lt"/>
              </a:rPr>
              <a:t>Antieméticos</a:t>
            </a:r>
            <a:r>
              <a:rPr lang="en-US" sz="2000" b="1">
                <a:ea typeface="+mn-lt"/>
                <a:cs typeface="+mn-lt"/>
              </a:rPr>
              <a:t>: </a:t>
            </a:r>
            <a:r>
              <a:rPr lang="en-US" sz="2000" err="1">
                <a:ea typeface="+mn-lt"/>
                <a:cs typeface="+mn-lt"/>
              </a:rPr>
              <a:t>como</a:t>
            </a:r>
            <a:r>
              <a:rPr lang="en-US" sz="2000">
                <a:ea typeface="+mn-lt"/>
                <a:cs typeface="+mn-lt"/>
              </a:rPr>
              <a:t> la METOCLOPRAMIDA (Primperan®) 10 mg (1 amp) </a:t>
            </a:r>
            <a:r>
              <a:rPr lang="en-US" sz="2000" err="1">
                <a:ea typeface="+mn-lt"/>
                <a:cs typeface="+mn-lt"/>
              </a:rPr>
              <a:t>im</a:t>
            </a:r>
            <a:r>
              <a:rPr lang="en-US" sz="2000">
                <a:ea typeface="+mn-lt"/>
                <a:cs typeface="+mn-lt"/>
              </a:rPr>
              <a:t> o iv.</a:t>
            </a:r>
          </a:p>
          <a:p>
            <a:pPr algn="just">
              <a:lnSpc>
                <a:spcPct val="150000"/>
              </a:lnSpc>
              <a:spcBef>
                <a:spcPts val="0"/>
              </a:spcBef>
            </a:pPr>
            <a:r>
              <a:rPr lang="en-US" sz="2000" b="1" err="1">
                <a:ea typeface="+mn-lt"/>
                <a:cs typeface="+mn-lt"/>
              </a:rPr>
              <a:t>Ansiolíticos</a:t>
            </a:r>
            <a:r>
              <a:rPr lang="en-US" sz="2000">
                <a:ea typeface="+mn-lt"/>
                <a:cs typeface="+mn-lt"/>
              </a:rPr>
              <a:t>: DIAZEPAM (Valium®) 5 mg </a:t>
            </a:r>
            <a:r>
              <a:rPr lang="en-US" sz="2000" err="1">
                <a:ea typeface="+mn-lt"/>
                <a:cs typeface="+mn-lt"/>
              </a:rPr>
              <a:t>vo</a:t>
            </a:r>
            <a:r>
              <a:rPr lang="en-US" sz="2000">
                <a:ea typeface="+mn-lt"/>
                <a:cs typeface="+mn-lt"/>
              </a:rPr>
              <a:t> o LORAZEPAM (</a:t>
            </a:r>
            <a:r>
              <a:rPr lang="en-US" sz="2000" err="1">
                <a:ea typeface="+mn-lt"/>
                <a:cs typeface="+mn-lt"/>
              </a:rPr>
              <a:t>Orfidal</a:t>
            </a:r>
            <a:r>
              <a:rPr lang="en-US" sz="2000">
                <a:ea typeface="+mn-lt"/>
                <a:cs typeface="+mn-lt"/>
              </a:rPr>
              <a:t>®) 1 mg sublingual.</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uadroTexto 4">
            <a:extLst>
              <a:ext uri="{FF2B5EF4-FFF2-40B4-BE49-F238E27FC236}">
                <a16:creationId xmlns:a16="http://schemas.microsoft.com/office/drawing/2014/main" id="{D1A641D5-8B45-4948-8F1F-8FA21FBF8A02}"/>
              </a:ext>
            </a:extLst>
          </p:cNvPr>
          <p:cNvSpPr txBox="1"/>
          <p:nvPr/>
        </p:nvSpPr>
        <p:spPr>
          <a:xfrm>
            <a:off x="2239617" y="4997022"/>
            <a:ext cx="7447722" cy="464871"/>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rtlCol="0" anchor="ctr">
            <a:spAutoFit/>
          </a:bodyPr>
          <a:lstStyle/>
          <a:p>
            <a:pPr marL="0" indent="0" algn="ctr">
              <a:lnSpc>
                <a:spcPct val="150000"/>
              </a:lnSpc>
              <a:spcBef>
                <a:spcPts val="0"/>
              </a:spcBef>
              <a:buNone/>
            </a:pPr>
            <a:r>
              <a:rPr lang="en-US" sz="1800">
                <a:ea typeface="+mn-lt"/>
                <a:cs typeface="+mn-lt"/>
              </a:rPr>
              <a:t>La </a:t>
            </a:r>
            <a:r>
              <a:rPr lang="en-US" sz="1800" b="1" err="1">
                <a:ea typeface="+mn-lt"/>
                <a:cs typeface="+mn-lt"/>
              </a:rPr>
              <a:t>desobstrucción</a:t>
            </a:r>
            <a:r>
              <a:rPr lang="en-US" sz="1800">
                <a:ea typeface="+mn-lt"/>
                <a:cs typeface="+mn-lt"/>
              </a:rPr>
              <a:t> del </a:t>
            </a:r>
            <a:r>
              <a:rPr lang="en-US" sz="1800" err="1">
                <a:ea typeface="+mn-lt"/>
                <a:cs typeface="+mn-lt"/>
              </a:rPr>
              <a:t>tracto</a:t>
            </a:r>
            <a:r>
              <a:rPr lang="en-US" sz="1800">
                <a:ea typeface="+mn-lt"/>
                <a:cs typeface="+mn-lt"/>
              </a:rPr>
              <a:t> </a:t>
            </a:r>
            <a:r>
              <a:rPr lang="en-US" sz="1800" err="1">
                <a:ea typeface="+mn-lt"/>
                <a:cs typeface="+mn-lt"/>
              </a:rPr>
              <a:t>urinario</a:t>
            </a:r>
            <a:r>
              <a:rPr lang="en-US" sz="1800">
                <a:ea typeface="+mn-lt"/>
                <a:cs typeface="+mn-lt"/>
              </a:rPr>
              <a:t> se </a:t>
            </a:r>
            <a:r>
              <a:rPr lang="en-US" sz="1800" err="1">
                <a:ea typeface="+mn-lt"/>
                <a:cs typeface="+mn-lt"/>
              </a:rPr>
              <a:t>realizará</a:t>
            </a:r>
            <a:r>
              <a:rPr lang="en-US" sz="1800">
                <a:ea typeface="+mn-lt"/>
                <a:cs typeface="+mn-lt"/>
              </a:rPr>
              <a:t> </a:t>
            </a:r>
            <a:r>
              <a:rPr lang="en-US" sz="1800" err="1">
                <a:ea typeface="+mn-lt"/>
                <a:cs typeface="+mn-lt"/>
              </a:rPr>
              <a:t>por</a:t>
            </a:r>
            <a:r>
              <a:rPr lang="en-US" sz="1800">
                <a:ea typeface="+mn-lt"/>
                <a:cs typeface="+mn-lt"/>
              </a:rPr>
              <a:t> </a:t>
            </a:r>
            <a:r>
              <a:rPr lang="en-US" sz="1800" err="1">
                <a:ea typeface="+mn-lt"/>
                <a:cs typeface="+mn-lt"/>
              </a:rPr>
              <a:t>el</a:t>
            </a:r>
            <a:r>
              <a:rPr lang="en-US" sz="1800">
                <a:ea typeface="+mn-lt"/>
                <a:cs typeface="+mn-lt"/>
              </a:rPr>
              <a:t> </a:t>
            </a:r>
            <a:r>
              <a:rPr lang="en-US" sz="1800" err="1">
                <a:ea typeface="+mn-lt"/>
                <a:cs typeface="+mn-lt"/>
              </a:rPr>
              <a:t>servicio</a:t>
            </a:r>
            <a:r>
              <a:rPr lang="en-US" sz="1800">
                <a:ea typeface="+mn-lt"/>
                <a:cs typeface="+mn-lt"/>
              </a:rPr>
              <a:t> de </a:t>
            </a:r>
            <a:r>
              <a:rPr lang="en-US" sz="1800" err="1">
                <a:ea typeface="+mn-lt"/>
                <a:cs typeface="+mn-lt"/>
              </a:rPr>
              <a:t>urología</a:t>
            </a:r>
            <a:r>
              <a:rPr lang="en-US" sz="1800">
                <a:ea typeface="+mn-lt"/>
                <a:cs typeface="+mn-lt"/>
              </a:rPr>
              <a:t>.</a:t>
            </a:r>
          </a:p>
        </p:txBody>
      </p:sp>
    </p:spTree>
    <p:extLst>
      <p:ext uri="{BB962C8B-B14F-4D97-AF65-F5344CB8AC3E}">
        <p14:creationId xmlns:p14="http://schemas.microsoft.com/office/powerpoint/2010/main" val="4408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B0F45B7-4992-DC66-B45F-27B0F0B8F124}"/>
              </a:ext>
            </a:extLst>
          </p:cNvPr>
          <p:cNvSpPr>
            <a:spLocks noGrp="1"/>
          </p:cNvSpPr>
          <p:nvPr>
            <p:ph type="title"/>
          </p:nvPr>
        </p:nvSpPr>
        <p:spPr>
          <a:xfrm>
            <a:off x="643467" y="321734"/>
            <a:ext cx="10905066" cy="1135737"/>
          </a:xfrm>
        </p:spPr>
        <p:txBody>
          <a:bodyPr>
            <a:normAutofit/>
          </a:bodyPr>
          <a:lstStyle/>
          <a:p>
            <a:r>
              <a:rPr lang="es-ES" sz="3600" dirty="0">
                <a:ea typeface="+mj-lt"/>
                <a:cs typeface="+mj-lt"/>
              </a:rPr>
              <a:t>Tratamiento domiciliario</a:t>
            </a:r>
          </a:p>
        </p:txBody>
      </p:sp>
      <p:sp>
        <p:nvSpPr>
          <p:cNvPr id="3" name="Marcador de contenido 2">
            <a:extLst>
              <a:ext uri="{FF2B5EF4-FFF2-40B4-BE49-F238E27FC236}">
                <a16:creationId xmlns:a16="http://schemas.microsoft.com/office/drawing/2014/main" id="{476B4FC1-051F-5475-5C7F-DCFE86BA6437}"/>
              </a:ext>
            </a:extLst>
          </p:cNvPr>
          <p:cNvSpPr>
            <a:spLocks noGrp="1"/>
          </p:cNvSpPr>
          <p:nvPr>
            <p:ph idx="1"/>
          </p:nvPr>
        </p:nvSpPr>
        <p:spPr>
          <a:xfrm>
            <a:off x="653493" y="1562403"/>
            <a:ext cx="10895040" cy="4695410"/>
          </a:xfrm>
        </p:spPr>
        <p:txBody>
          <a:bodyPr vert="horz" lIns="91440" tIns="45720" rIns="91440" bIns="45720" rtlCol="0" anchor="ctr">
            <a:normAutofit/>
          </a:bodyPr>
          <a:lstStyle/>
          <a:p>
            <a:pPr marL="0" indent="0">
              <a:lnSpc>
                <a:spcPct val="120000"/>
              </a:lnSpc>
              <a:buNone/>
            </a:pPr>
            <a:r>
              <a:rPr lang="es-ES" sz="1400" b="1" dirty="0">
                <a:ea typeface="+mn-lt"/>
                <a:cs typeface="+mn-lt"/>
              </a:rPr>
              <a:t>Medidas generales</a:t>
            </a:r>
            <a:r>
              <a:rPr lang="es-ES" sz="1400" dirty="0">
                <a:ea typeface="+mn-lt"/>
                <a:cs typeface="+mn-lt"/>
              </a:rPr>
              <a:t>:</a:t>
            </a:r>
            <a:endParaRPr lang="en-US" sz="1400" dirty="0">
              <a:ea typeface="+mn-lt"/>
              <a:cs typeface="+mn-lt"/>
            </a:endParaRPr>
          </a:p>
          <a:p>
            <a:pPr>
              <a:lnSpc>
                <a:spcPct val="120000"/>
              </a:lnSpc>
              <a:buFont typeface="Arial"/>
              <a:buChar char="•"/>
            </a:pPr>
            <a:r>
              <a:rPr lang="es-ES" sz="1400" dirty="0">
                <a:ea typeface="+mn-lt"/>
                <a:cs typeface="+mn-lt"/>
              </a:rPr>
              <a:t>Ingesta abundante de líquidos (3-4 l/día). No durante el periodo agudo.</a:t>
            </a:r>
          </a:p>
          <a:p>
            <a:pPr>
              <a:lnSpc>
                <a:spcPct val="120000"/>
              </a:lnSpc>
              <a:buFont typeface="Arial"/>
              <a:buChar char="•"/>
            </a:pPr>
            <a:r>
              <a:rPr lang="es-ES" sz="1400" dirty="0">
                <a:ea typeface="+mn-lt"/>
                <a:cs typeface="+mn-lt"/>
              </a:rPr>
              <a:t>Aplicación de calor local seco</a:t>
            </a:r>
            <a:endParaRPr lang="en-US" sz="1400">
              <a:ea typeface="+mn-lt"/>
              <a:cs typeface="+mn-lt"/>
            </a:endParaRPr>
          </a:p>
          <a:p>
            <a:pPr>
              <a:lnSpc>
                <a:spcPct val="120000"/>
              </a:lnSpc>
              <a:buFont typeface="Arial"/>
              <a:buChar char="•"/>
            </a:pPr>
            <a:endParaRPr lang="es-ES" sz="1400" dirty="0">
              <a:ea typeface="+mn-lt"/>
              <a:cs typeface="+mn-lt"/>
            </a:endParaRPr>
          </a:p>
          <a:p>
            <a:pPr marL="0" indent="0">
              <a:lnSpc>
                <a:spcPct val="120000"/>
              </a:lnSpc>
              <a:buNone/>
            </a:pPr>
            <a:r>
              <a:rPr lang="es-ES" sz="1400" b="1" dirty="0">
                <a:ea typeface="+mn-lt"/>
                <a:cs typeface="+mn-lt"/>
              </a:rPr>
              <a:t>Tratamiento farmacológico:</a:t>
            </a:r>
            <a:endParaRPr lang="en-US" sz="1400">
              <a:ea typeface="+mn-lt"/>
              <a:cs typeface="+mn-lt"/>
            </a:endParaRPr>
          </a:p>
          <a:p>
            <a:pPr>
              <a:lnSpc>
                <a:spcPct val="120000"/>
              </a:lnSpc>
              <a:buFont typeface="Arial"/>
              <a:buChar char="•"/>
            </a:pPr>
            <a:r>
              <a:rPr lang="en-US" sz="1400" b="1" dirty="0">
                <a:ea typeface="+mn-lt"/>
                <a:cs typeface="+mn-lt"/>
              </a:rPr>
              <a:t>AINE</a:t>
            </a:r>
            <a:r>
              <a:rPr lang="en-US" sz="1400" dirty="0">
                <a:ea typeface="+mn-lt"/>
                <a:cs typeface="+mn-lt"/>
              </a:rPr>
              <a:t>: DICLOFENACO 100mg/12h rectal o 50mg/8h </a:t>
            </a:r>
            <a:r>
              <a:rPr lang="en-US" sz="1400" dirty="0" err="1">
                <a:ea typeface="+mn-lt"/>
                <a:cs typeface="+mn-lt"/>
              </a:rPr>
              <a:t>vía</a:t>
            </a:r>
            <a:r>
              <a:rPr lang="en-US" sz="1400" dirty="0">
                <a:ea typeface="+mn-lt"/>
                <a:cs typeface="+mn-lt"/>
              </a:rPr>
              <a:t> oral o NAPROXENO 500mg/12h </a:t>
            </a:r>
            <a:r>
              <a:rPr lang="en-US" sz="1400" dirty="0" err="1">
                <a:ea typeface="+mn-lt"/>
                <a:cs typeface="+mn-lt"/>
              </a:rPr>
              <a:t>vía</a:t>
            </a:r>
            <a:r>
              <a:rPr lang="en-US" sz="1400" dirty="0">
                <a:ea typeface="+mn-lt"/>
                <a:cs typeface="+mn-lt"/>
              </a:rPr>
              <a:t> oral </a:t>
            </a:r>
            <a:r>
              <a:rPr lang="en-US" sz="1400" dirty="0" err="1">
                <a:ea typeface="+mn-lt"/>
                <a:cs typeface="+mn-lt"/>
              </a:rPr>
              <a:t>durante</a:t>
            </a:r>
            <a:r>
              <a:rPr lang="en-US" sz="1400" dirty="0">
                <a:ea typeface="+mn-lt"/>
                <a:cs typeface="+mn-lt"/>
              </a:rPr>
              <a:t> 3-10 días, </a:t>
            </a:r>
            <a:r>
              <a:rPr lang="en-US" sz="1400" dirty="0" err="1">
                <a:ea typeface="+mn-lt"/>
                <a:cs typeface="+mn-lt"/>
              </a:rPr>
              <a:t>pueden</a:t>
            </a:r>
            <a:r>
              <a:rPr lang="en-US" sz="1400" dirty="0">
                <a:ea typeface="+mn-lt"/>
                <a:cs typeface="+mn-lt"/>
              </a:rPr>
              <a:t> </a:t>
            </a:r>
            <a:r>
              <a:rPr lang="en-US" sz="1400" dirty="0" err="1">
                <a:ea typeface="+mn-lt"/>
                <a:cs typeface="+mn-lt"/>
              </a:rPr>
              <a:t>ayudar</a:t>
            </a:r>
            <a:r>
              <a:rPr lang="en-US" sz="1400" dirty="0">
                <a:ea typeface="+mn-lt"/>
                <a:cs typeface="+mn-lt"/>
              </a:rPr>
              <a:t> a </a:t>
            </a:r>
            <a:r>
              <a:rPr lang="en-US" sz="1400" dirty="0" err="1">
                <a:ea typeface="+mn-lt"/>
                <a:cs typeface="+mn-lt"/>
              </a:rPr>
              <a:t>reducir</a:t>
            </a:r>
            <a:r>
              <a:rPr lang="en-US" sz="1400" dirty="0">
                <a:ea typeface="+mn-lt"/>
                <a:cs typeface="+mn-lt"/>
              </a:rPr>
              <a:t> la </a:t>
            </a:r>
            <a:r>
              <a:rPr lang="en-US" sz="1400" dirty="0" err="1">
                <a:ea typeface="+mn-lt"/>
                <a:cs typeface="+mn-lt"/>
              </a:rPr>
              <a:t>inflamación</a:t>
            </a:r>
            <a:r>
              <a:rPr lang="en-US" sz="1400" dirty="0">
                <a:ea typeface="+mn-lt"/>
                <a:cs typeface="+mn-lt"/>
              </a:rPr>
              <a:t> y </a:t>
            </a:r>
            <a:r>
              <a:rPr lang="en-US" sz="1400" dirty="0" err="1">
                <a:ea typeface="+mn-lt"/>
                <a:cs typeface="+mn-lt"/>
              </a:rPr>
              <a:t>el</a:t>
            </a:r>
            <a:r>
              <a:rPr lang="en-US" sz="1400" dirty="0">
                <a:ea typeface="+mn-lt"/>
                <a:cs typeface="+mn-lt"/>
              </a:rPr>
              <a:t> </a:t>
            </a:r>
            <a:r>
              <a:rPr lang="en-US" sz="1400" dirty="0" err="1">
                <a:ea typeface="+mn-lt"/>
                <a:cs typeface="+mn-lt"/>
              </a:rPr>
              <a:t>riesgo</a:t>
            </a:r>
            <a:r>
              <a:rPr lang="en-US" sz="1400" dirty="0">
                <a:ea typeface="+mn-lt"/>
                <a:cs typeface="+mn-lt"/>
              </a:rPr>
              <a:t> de dolor </a:t>
            </a:r>
            <a:r>
              <a:rPr lang="en-US" sz="1400" dirty="0" err="1">
                <a:ea typeface="+mn-lt"/>
                <a:cs typeface="+mn-lt"/>
              </a:rPr>
              <a:t>recurrente</a:t>
            </a:r>
            <a:r>
              <a:rPr lang="en-US" sz="1400" dirty="0">
                <a:ea typeface="+mn-lt"/>
                <a:cs typeface="+mn-lt"/>
              </a:rPr>
              <a:t>.</a:t>
            </a:r>
          </a:p>
          <a:p>
            <a:pPr>
              <a:lnSpc>
                <a:spcPct val="120000"/>
              </a:lnSpc>
              <a:buFont typeface="Arial"/>
              <a:buChar char="•"/>
            </a:pPr>
            <a:r>
              <a:rPr lang="en-US" sz="1400" b="1" dirty="0" err="1">
                <a:ea typeface="+mn-lt"/>
                <a:cs typeface="+mn-lt"/>
              </a:rPr>
              <a:t>Analgesico</a:t>
            </a:r>
            <a:r>
              <a:rPr lang="en-US" sz="1400" dirty="0">
                <a:ea typeface="+mn-lt"/>
                <a:cs typeface="+mn-lt"/>
              </a:rPr>
              <a:t>: </a:t>
            </a:r>
            <a:r>
              <a:rPr lang="es-ES" sz="1400" dirty="0">
                <a:ea typeface="+mn-lt"/>
                <a:cs typeface="+mn-lt"/>
              </a:rPr>
              <a:t>METAMIZOL MAGNÉSICO 575 mg/6 h o ampolla bebida 2 g/8h o PARACETAMOL/TRAMADOL 325/37.5 mg/8 h</a:t>
            </a:r>
            <a:r>
              <a:rPr lang="en-US" sz="1400" dirty="0">
                <a:ea typeface="+mn-lt"/>
                <a:cs typeface="+mn-lt"/>
              </a:rPr>
              <a:t> </a:t>
            </a:r>
            <a:r>
              <a:rPr lang="en-US" sz="1400" dirty="0" err="1">
                <a:ea typeface="+mn-lt"/>
                <a:cs typeface="+mn-lt"/>
              </a:rPr>
              <a:t>si</a:t>
            </a:r>
            <a:r>
              <a:rPr lang="en-US" sz="1400" dirty="0">
                <a:ea typeface="+mn-lt"/>
                <a:cs typeface="+mn-lt"/>
              </a:rPr>
              <a:t> </a:t>
            </a:r>
            <a:r>
              <a:rPr lang="en-US" sz="1400" dirty="0" err="1">
                <a:ea typeface="+mn-lt"/>
                <a:cs typeface="+mn-lt"/>
              </a:rPr>
              <a:t>persiste</a:t>
            </a:r>
            <a:r>
              <a:rPr lang="en-US" sz="1400" dirty="0">
                <a:ea typeface="+mn-lt"/>
                <a:cs typeface="+mn-lt"/>
              </a:rPr>
              <a:t> </a:t>
            </a:r>
            <a:r>
              <a:rPr lang="en-US" sz="1400" dirty="0" err="1">
                <a:ea typeface="+mn-lt"/>
                <a:cs typeface="+mn-lt"/>
              </a:rPr>
              <a:t>el</a:t>
            </a:r>
            <a:r>
              <a:rPr lang="en-US" sz="1400" dirty="0">
                <a:ea typeface="+mn-lt"/>
                <a:cs typeface="+mn-lt"/>
              </a:rPr>
              <a:t> dolor.</a:t>
            </a:r>
            <a:endParaRPr lang="es-ES" sz="1400" dirty="0">
              <a:ea typeface="+mn-lt"/>
              <a:cs typeface="+mn-lt"/>
            </a:endParaRPr>
          </a:p>
          <a:p>
            <a:pPr>
              <a:lnSpc>
                <a:spcPct val="120000"/>
              </a:lnSpc>
              <a:buFont typeface="Arial"/>
              <a:buChar char="•"/>
            </a:pPr>
            <a:r>
              <a:rPr lang="en-US" sz="1400" dirty="0">
                <a:ea typeface="+mn-lt"/>
                <a:cs typeface="+mn-lt"/>
              </a:rPr>
              <a:t>Si </a:t>
            </a:r>
            <a:r>
              <a:rPr lang="en-US" sz="1400" dirty="0" err="1">
                <a:ea typeface="+mn-lt"/>
                <a:cs typeface="+mn-lt"/>
              </a:rPr>
              <a:t>existe</a:t>
            </a:r>
            <a:r>
              <a:rPr lang="en-US" sz="1400" dirty="0">
                <a:ea typeface="+mn-lt"/>
                <a:cs typeface="+mn-lt"/>
              </a:rPr>
              <a:t> </a:t>
            </a:r>
            <a:r>
              <a:rPr lang="en-US" sz="1400" dirty="0" err="1">
                <a:ea typeface="+mn-lt"/>
                <a:cs typeface="+mn-lt"/>
              </a:rPr>
              <a:t>sospecha</a:t>
            </a:r>
            <a:r>
              <a:rPr lang="en-US" sz="1400" dirty="0">
                <a:ea typeface="+mn-lt"/>
                <a:cs typeface="+mn-lt"/>
              </a:rPr>
              <a:t> de </a:t>
            </a:r>
            <a:r>
              <a:rPr lang="en-US" sz="1400" b="1" dirty="0" err="1">
                <a:ea typeface="+mn-lt"/>
                <a:cs typeface="+mn-lt"/>
              </a:rPr>
              <a:t>infección</a:t>
            </a:r>
            <a:r>
              <a:rPr lang="en-US" sz="1400" dirty="0">
                <a:ea typeface="+mn-lt"/>
                <a:cs typeface="+mn-lt"/>
              </a:rPr>
              <a:t>:</a:t>
            </a:r>
          </a:p>
          <a:p>
            <a:pPr marL="971550" lvl="1" indent="-285750">
              <a:lnSpc>
                <a:spcPct val="120000"/>
              </a:lnSpc>
              <a:buFont typeface="Arial"/>
            </a:pPr>
            <a:r>
              <a:rPr lang="en-US" sz="1400" dirty="0" err="1">
                <a:ea typeface="+mn-lt"/>
                <a:cs typeface="+mn-lt"/>
              </a:rPr>
              <a:t>Vías</a:t>
            </a:r>
            <a:r>
              <a:rPr lang="en-US" sz="1400" dirty="0">
                <a:ea typeface="+mn-lt"/>
                <a:cs typeface="+mn-lt"/>
              </a:rPr>
              <a:t> </a:t>
            </a:r>
            <a:r>
              <a:rPr lang="en-US" sz="1400" dirty="0" err="1">
                <a:ea typeface="+mn-lt"/>
                <a:cs typeface="+mn-lt"/>
              </a:rPr>
              <a:t>urinarias</a:t>
            </a:r>
            <a:r>
              <a:rPr lang="en-US" sz="1400" dirty="0">
                <a:ea typeface="+mn-lt"/>
                <a:cs typeface="+mn-lt"/>
              </a:rPr>
              <a:t> </a:t>
            </a:r>
            <a:r>
              <a:rPr lang="en-US" sz="1400" dirty="0" err="1">
                <a:ea typeface="+mn-lt"/>
                <a:cs typeface="+mn-lt"/>
              </a:rPr>
              <a:t>bajas</a:t>
            </a:r>
            <a:r>
              <a:rPr lang="en-US" sz="1400" dirty="0">
                <a:ea typeface="+mn-lt"/>
                <a:cs typeface="+mn-lt"/>
              </a:rPr>
              <a:t>: CEFALOSPORINA de 2º G (</a:t>
            </a:r>
            <a:r>
              <a:rPr lang="en-US" sz="1400" dirty="0" err="1">
                <a:ea typeface="+mn-lt"/>
                <a:cs typeface="+mn-lt"/>
              </a:rPr>
              <a:t>Cefuroxima</a:t>
            </a:r>
            <a:r>
              <a:rPr lang="en-US" sz="1400" dirty="0">
                <a:ea typeface="+mn-lt"/>
                <a:cs typeface="+mn-lt"/>
              </a:rPr>
              <a:t> 500 mg </a:t>
            </a:r>
            <a:r>
              <a:rPr lang="en-US" sz="1400" dirty="0" err="1">
                <a:ea typeface="+mn-lt"/>
                <a:cs typeface="+mn-lt"/>
              </a:rPr>
              <a:t>cada</a:t>
            </a:r>
            <a:r>
              <a:rPr lang="en-US" sz="1400" dirty="0">
                <a:ea typeface="+mn-lt"/>
                <a:cs typeface="+mn-lt"/>
              </a:rPr>
              <a:t> 12h) o </a:t>
            </a:r>
            <a:r>
              <a:rPr lang="en-US" sz="1400" dirty="0" err="1">
                <a:ea typeface="+mn-lt"/>
                <a:cs typeface="+mn-lt"/>
              </a:rPr>
              <a:t>Ciprofloxacino</a:t>
            </a:r>
            <a:r>
              <a:rPr lang="en-US" sz="1400" dirty="0">
                <a:ea typeface="+mn-lt"/>
                <a:cs typeface="+mn-lt"/>
              </a:rPr>
              <a:t> a </a:t>
            </a:r>
            <a:r>
              <a:rPr lang="en-US" sz="1400" dirty="0" err="1">
                <a:ea typeface="+mn-lt"/>
                <a:cs typeface="+mn-lt"/>
              </a:rPr>
              <a:t>dosis</a:t>
            </a:r>
            <a:r>
              <a:rPr lang="en-US" sz="1400" dirty="0">
                <a:ea typeface="+mn-lt"/>
                <a:cs typeface="+mn-lt"/>
              </a:rPr>
              <a:t> 250 mg/12h  VO </a:t>
            </a:r>
            <a:r>
              <a:rPr lang="en-US" sz="1400" dirty="0" err="1">
                <a:ea typeface="+mn-lt"/>
                <a:cs typeface="+mn-lt"/>
              </a:rPr>
              <a:t>durante</a:t>
            </a:r>
            <a:r>
              <a:rPr lang="en-US" sz="1400" dirty="0">
                <a:ea typeface="+mn-lt"/>
                <a:cs typeface="+mn-lt"/>
              </a:rPr>
              <a:t> 5 días.</a:t>
            </a:r>
          </a:p>
          <a:p>
            <a:pPr marL="971550" lvl="1" indent="-285750">
              <a:lnSpc>
                <a:spcPct val="120000"/>
              </a:lnSpc>
              <a:buFont typeface="Arial"/>
            </a:pPr>
            <a:r>
              <a:rPr lang="en-US" sz="1400" dirty="0" err="1">
                <a:ea typeface="+mn-lt"/>
                <a:cs typeface="+mn-lt"/>
              </a:rPr>
              <a:t>Vías</a:t>
            </a:r>
            <a:r>
              <a:rPr lang="en-US" sz="1400" dirty="0">
                <a:ea typeface="+mn-lt"/>
                <a:cs typeface="+mn-lt"/>
              </a:rPr>
              <a:t> </a:t>
            </a:r>
            <a:r>
              <a:rPr lang="en-US" sz="1400" dirty="0" err="1">
                <a:ea typeface="+mn-lt"/>
                <a:cs typeface="+mn-lt"/>
              </a:rPr>
              <a:t>altas</a:t>
            </a:r>
            <a:r>
              <a:rPr lang="en-US" sz="1400" dirty="0">
                <a:ea typeface="+mn-lt"/>
                <a:cs typeface="+mn-lt"/>
              </a:rPr>
              <a:t>: CEFALOSPORINA de 3ªG (</a:t>
            </a:r>
            <a:r>
              <a:rPr lang="en-US" sz="1400" dirty="0" err="1">
                <a:ea typeface="+mn-lt"/>
                <a:cs typeface="+mn-lt"/>
              </a:rPr>
              <a:t>Ceftriaxona</a:t>
            </a:r>
            <a:r>
              <a:rPr lang="en-US" sz="1400" dirty="0">
                <a:ea typeface="+mn-lt"/>
                <a:cs typeface="+mn-lt"/>
              </a:rPr>
              <a:t> 2 gr / 24 h IV o </a:t>
            </a:r>
            <a:r>
              <a:rPr lang="en-US" sz="1400" dirty="0" err="1">
                <a:ea typeface="+mn-lt"/>
                <a:cs typeface="+mn-lt"/>
              </a:rPr>
              <a:t>Cefditoreno</a:t>
            </a:r>
            <a:r>
              <a:rPr lang="en-US" sz="1400" dirty="0">
                <a:ea typeface="+mn-lt"/>
                <a:cs typeface="+mn-lt"/>
              </a:rPr>
              <a:t> 400 mg /12h) o </a:t>
            </a:r>
            <a:r>
              <a:rPr lang="en-US" sz="1400" dirty="0" err="1">
                <a:ea typeface="+mn-lt"/>
                <a:cs typeface="+mn-lt"/>
              </a:rPr>
              <a:t>Ciprofloxacino</a:t>
            </a:r>
            <a:r>
              <a:rPr lang="en-US" sz="1400" dirty="0">
                <a:ea typeface="+mn-lt"/>
                <a:cs typeface="+mn-lt"/>
              </a:rPr>
              <a:t> 500mg/12h </a:t>
            </a:r>
            <a:r>
              <a:rPr lang="en-US" sz="1400" dirty="0" err="1">
                <a:ea typeface="+mn-lt"/>
                <a:cs typeface="+mn-lt"/>
              </a:rPr>
              <a:t>durante</a:t>
            </a:r>
            <a:r>
              <a:rPr lang="en-US" sz="1400" dirty="0">
                <a:ea typeface="+mn-lt"/>
                <a:cs typeface="+mn-lt"/>
              </a:rPr>
              <a:t> 14 días, previa </a:t>
            </a:r>
            <a:r>
              <a:rPr lang="en-US" sz="1400" dirty="0" err="1">
                <a:ea typeface="+mn-lt"/>
                <a:cs typeface="+mn-lt"/>
              </a:rPr>
              <a:t>valoración</a:t>
            </a:r>
            <a:r>
              <a:rPr lang="en-US" sz="1400" dirty="0">
                <a:ea typeface="+mn-lt"/>
                <a:cs typeface="+mn-lt"/>
              </a:rPr>
              <a:t> </a:t>
            </a:r>
            <a:r>
              <a:rPr lang="en-US" sz="1400" dirty="0" err="1">
                <a:ea typeface="+mn-lt"/>
                <a:cs typeface="+mn-lt"/>
              </a:rPr>
              <a:t>por</a:t>
            </a:r>
            <a:r>
              <a:rPr lang="en-US" sz="1400" dirty="0">
                <a:ea typeface="+mn-lt"/>
                <a:cs typeface="+mn-lt"/>
              </a:rPr>
              <a:t> </a:t>
            </a:r>
            <a:r>
              <a:rPr lang="en-US" sz="1400" dirty="0" err="1">
                <a:ea typeface="+mn-lt"/>
                <a:cs typeface="+mn-lt"/>
              </a:rPr>
              <a:t>Urología</a:t>
            </a:r>
            <a:r>
              <a:rPr lang="en-US" sz="1400" dirty="0">
                <a:ea typeface="+mn-lt"/>
                <a:cs typeface="+mn-lt"/>
              </a:rPr>
              <a:t>.</a:t>
            </a:r>
          </a:p>
          <a:p>
            <a:pPr>
              <a:lnSpc>
                <a:spcPct val="120000"/>
              </a:lnSpc>
              <a:buFont typeface="Arial"/>
            </a:pPr>
            <a:r>
              <a:rPr lang="es-ES" sz="1400" b="1" dirty="0">
                <a:ea typeface="+mn-lt"/>
                <a:cs typeface="+mn-lt"/>
              </a:rPr>
              <a:t>Omeprazol</a:t>
            </a:r>
            <a:r>
              <a:rPr lang="es-ES" sz="1400" dirty="0">
                <a:ea typeface="+mn-lt"/>
                <a:cs typeface="+mn-lt"/>
              </a:rPr>
              <a:t> 20 mg /24h mientras tome </a:t>
            </a:r>
            <a:r>
              <a:rPr lang="es-ES" sz="1400" dirty="0" err="1">
                <a:ea typeface="+mn-lt"/>
                <a:cs typeface="+mn-lt"/>
              </a:rPr>
              <a:t>AINEs</a:t>
            </a:r>
            <a:r>
              <a:rPr lang="es-ES" sz="1400" dirty="0">
                <a:ea typeface="+mn-lt"/>
                <a:cs typeface="+mn-lt"/>
              </a:rPr>
              <a:t>?</a:t>
            </a:r>
            <a:endParaRPr lang="en-US" sz="1400">
              <a:ea typeface="+mn-lt"/>
              <a:cs typeface="+mn-lt"/>
            </a:endParaRPr>
          </a:p>
          <a:p>
            <a:pPr marL="0" indent="0" algn="just">
              <a:lnSpc>
                <a:spcPct val="120000"/>
              </a:lnSpc>
              <a:spcBef>
                <a:spcPts val="0"/>
              </a:spcBef>
              <a:buNone/>
            </a:pPr>
            <a:endParaRPr lang="en-US" sz="1400" dirty="0">
              <a:ea typeface="+mn-lt"/>
              <a:cs typeface="+mn-lt"/>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uadroTexto 5">
            <a:extLst>
              <a:ext uri="{FF2B5EF4-FFF2-40B4-BE49-F238E27FC236}">
                <a16:creationId xmlns:a16="http://schemas.microsoft.com/office/drawing/2014/main" id="{349F2598-6824-4214-D988-C076C284E2A6}"/>
              </a:ext>
            </a:extLst>
          </p:cNvPr>
          <p:cNvSpPr txBox="1"/>
          <p:nvPr/>
        </p:nvSpPr>
        <p:spPr>
          <a:xfrm>
            <a:off x="5618923" y="5554367"/>
            <a:ext cx="5062330" cy="1169551"/>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buFont typeface="Arial" panose="020B0604020202020204" pitchFamily="34" charset="0"/>
              <a:buChar char="•"/>
            </a:pPr>
            <a:r>
              <a:rPr lang="es-ES" sz="1400" b="0" i="0">
                <a:solidFill>
                  <a:schemeClr val="bg1"/>
                </a:solidFill>
                <a:effectLst/>
                <a:latin typeface="Droid Sans"/>
              </a:rPr>
              <a:t>Edad mayor de 65 años, o de más de 60</a:t>
            </a:r>
            <a:r>
              <a:rPr lang="es-ES" sz="1400" b="0" i="0" baseline="30000">
                <a:solidFill>
                  <a:schemeClr val="bg1"/>
                </a:solidFill>
                <a:effectLst/>
                <a:latin typeface="Droid Sans"/>
              </a:rPr>
              <a:t>(4)</a:t>
            </a:r>
            <a:r>
              <a:rPr lang="es-ES" sz="1400" b="0" i="0">
                <a:solidFill>
                  <a:schemeClr val="bg1"/>
                </a:solidFill>
                <a:effectLst/>
                <a:latin typeface="Droid Sans"/>
              </a:rPr>
              <a:t>.</a:t>
            </a:r>
          </a:p>
          <a:p>
            <a:pPr algn="ctr">
              <a:buFont typeface="Arial" panose="020B0604020202020204" pitchFamily="34" charset="0"/>
              <a:buChar char="•"/>
            </a:pPr>
            <a:r>
              <a:rPr lang="es-ES" sz="1400" b="0" i="0">
                <a:solidFill>
                  <a:schemeClr val="bg1"/>
                </a:solidFill>
                <a:effectLst/>
                <a:latin typeface="Droid Sans"/>
              </a:rPr>
              <a:t>Antecedentes de sangrado digestivo por úlcera.</a:t>
            </a:r>
          </a:p>
          <a:p>
            <a:pPr algn="ctr">
              <a:buFont typeface="Arial" panose="020B0604020202020204" pitchFamily="34" charset="0"/>
              <a:buChar char="•"/>
            </a:pPr>
            <a:r>
              <a:rPr lang="es-ES" sz="1400" b="0" i="0">
                <a:solidFill>
                  <a:schemeClr val="bg1"/>
                </a:solidFill>
                <a:effectLst/>
                <a:latin typeface="Droid Sans"/>
              </a:rPr>
              <a:t>Presencia de úlcera gastroduodenal sintomática.</a:t>
            </a:r>
          </a:p>
          <a:p>
            <a:pPr algn="ctr">
              <a:buFont typeface="Arial" panose="020B0604020202020204" pitchFamily="34" charset="0"/>
              <a:buChar char="•"/>
            </a:pPr>
            <a:r>
              <a:rPr lang="es-ES" sz="1400" b="0" i="0">
                <a:solidFill>
                  <a:schemeClr val="bg1"/>
                </a:solidFill>
                <a:effectLst/>
                <a:latin typeface="Droid Sans"/>
              </a:rPr>
              <a:t>En tratamiento concomitante con anticoagulantes orales, corticoides o antiagregantes.</a:t>
            </a:r>
          </a:p>
        </p:txBody>
      </p:sp>
    </p:spTree>
    <p:extLst>
      <p:ext uri="{BB962C8B-B14F-4D97-AF65-F5344CB8AC3E}">
        <p14:creationId xmlns:p14="http://schemas.microsoft.com/office/powerpoint/2010/main" val="13783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6114639-4328-E364-D613-1EF087452676}"/>
              </a:ext>
            </a:extLst>
          </p:cNvPr>
          <p:cNvSpPr>
            <a:spLocks noGrp="1"/>
          </p:cNvSpPr>
          <p:nvPr>
            <p:ph type="title"/>
          </p:nvPr>
        </p:nvSpPr>
        <p:spPr>
          <a:xfrm>
            <a:off x="657982" y="629049"/>
            <a:ext cx="4975376" cy="2031420"/>
          </a:xfrm>
        </p:spPr>
        <p:txBody>
          <a:bodyPr>
            <a:normAutofit/>
          </a:bodyPr>
          <a:lstStyle/>
          <a:p>
            <a:r>
              <a:rPr lang="es-ES" sz="3600">
                <a:cs typeface="Calibri Light"/>
              </a:rPr>
              <a:t>Terapia expulsiva</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45395F19-00A5-8C73-AF16-81B179297F64}"/>
              </a:ext>
            </a:extLst>
          </p:cNvPr>
          <p:cNvSpPr>
            <a:spLocks noGrp="1"/>
          </p:cNvSpPr>
          <p:nvPr>
            <p:ph idx="1"/>
          </p:nvPr>
        </p:nvSpPr>
        <p:spPr>
          <a:xfrm>
            <a:off x="5254172" y="636209"/>
            <a:ext cx="6294360" cy="5578322"/>
          </a:xfrm>
          <a:noFill/>
        </p:spPr>
        <p:txBody>
          <a:bodyPr vert="horz" lIns="91440" tIns="45720" rIns="91440" bIns="45720" rtlCol="0" anchor="ctr">
            <a:normAutofit/>
          </a:bodyPr>
          <a:lstStyle/>
          <a:p>
            <a:pPr marL="0" indent="0">
              <a:buNone/>
            </a:pPr>
            <a:r>
              <a:rPr lang="es-ES" sz="2000">
                <a:cs typeface="Calibri" panose="020F0502020204030204"/>
              </a:rPr>
              <a:t>Indicado en litiasis ureteral (mayor beneficio en la que tiene un tamaño de 5-10 mm)</a:t>
            </a:r>
          </a:p>
          <a:p>
            <a:pPr marL="0" indent="0">
              <a:buNone/>
            </a:pPr>
            <a:endParaRPr lang="es-ES" sz="2000">
              <a:cs typeface="Calibri" panose="020F0502020204030204"/>
            </a:endParaRPr>
          </a:p>
          <a:p>
            <a:r>
              <a:rPr lang="es-ES" sz="2000" b="1">
                <a:cs typeface="Calibri" panose="020F0502020204030204"/>
              </a:rPr>
              <a:t>Alfa-Bloqueantes: </a:t>
            </a:r>
            <a:r>
              <a:rPr lang="es-ES" sz="2000">
                <a:cs typeface="Calibri" panose="020F0502020204030204"/>
              </a:rPr>
              <a:t>TAMSULOSINA 0,4 mg/24 h al acostarse durante 30 días (fuera de ficha técnica)</a:t>
            </a:r>
          </a:p>
          <a:p>
            <a:r>
              <a:rPr lang="es-ES" sz="2000" b="1">
                <a:cs typeface="Calibri" panose="020F0502020204030204"/>
              </a:rPr>
              <a:t>Corticoides orales: </a:t>
            </a:r>
            <a:r>
              <a:rPr lang="es-ES" sz="2000">
                <a:cs typeface="Calibri" panose="020F0502020204030204"/>
              </a:rPr>
              <a:t>PREDNISONA 15mg/12 h</a:t>
            </a:r>
          </a:p>
        </p:txBody>
      </p:sp>
    </p:spTree>
    <p:extLst>
      <p:ext uri="{BB962C8B-B14F-4D97-AF65-F5344CB8AC3E}">
        <p14:creationId xmlns:p14="http://schemas.microsoft.com/office/powerpoint/2010/main" val="2565135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48462BA-C08C-390C-DE7C-AB599B619F04}"/>
              </a:ext>
            </a:extLst>
          </p:cNvPr>
          <p:cNvSpPr>
            <a:spLocks noGrp="1"/>
          </p:cNvSpPr>
          <p:nvPr>
            <p:ph type="title"/>
          </p:nvPr>
        </p:nvSpPr>
        <p:spPr>
          <a:xfrm>
            <a:off x="643467" y="321734"/>
            <a:ext cx="10905066" cy="1135737"/>
          </a:xfrm>
        </p:spPr>
        <p:txBody>
          <a:bodyPr>
            <a:normAutofit/>
          </a:bodyPr>
          <a:lstStyle/>
          <a:p>
            <a:r>
              <a:rPr lang="es-ES" sz="3600">
                <a:cs typeface="Calibri Light"/>
              </a:rPr>
              <a:t>Criterios de Ingreso</a:t>
            </a:r>
            <a:endParaRPr lang="es-ES" sz="3600"/>
          </a:p>
        </p:txBody>
      </p:sp>
      <p:sp>
        <p:nvSpPr>
          <p:cNvPr id="3" name="Marcador de contenido 2">
            <a:extLst>
              <a:ext uri="{FF2B5EF4-FFF2-40B4-BE49-F238E27FC236}">
                <a16:creationId xmlns:a16="http://schemas.microsoft.com/office/drawing/2014/main" id="{909CA99F-AF63-99C1-394D-AACE7E2ECD7B}"/>
              </a:ext>
            </a:extLst>
          </p:cNvPr>
          <p:cNvSpPr>
            <a:spLocks noGrp="1"/>
          </p:cNvSpPr>
          <p:nvPr>
            <p:ph idx="1"/>
          </p:nvPr>
        </p:nvSpPr>
        <p:spPr>
          <a:xfrm>
            <a:off x="643467" y="1782981"/>
            <a:ext cx="10905066" cy="4393982"/>
          </a:xfrm>
        </p:spPr>
        <p:txBody>
          <a:bodyPr vert="horz" lIns="91440" tIns="45720" rIns="91440" bIns="45720" rtlCol="0">
            <a:normAutofit/>
          </a:bodyPr>
          <a:lstStyle/>
          <a:p>
            <a:r>
              <a:rPr lang="es-ES" sz="2000"/>
              <a:t>Dolor resistente al tratamiento médico. Ausencia de mejoría o reaparición del dolor en un breve plazo de tiempo -&gt; Observación</a:t>
            </a:r>
          </a:p>
          <a:p>
            <a:r>
              <a:rPr lang="en-US" sz="2000"/>
              <a:t>Fiebre mayor de 38.5ºC o signos de sepsis.</a:t>
            </a:r>
            <a:endParaRPr lang="es-ES" sz="2000"/>
          </a:p>
          <a:p>
            <a:r>
              <a:rPr lang="es-ES" sz="2000"/>
              <a:t>Sospecha de uropatía obstructiva bilateral o unilateral en monorrenos o receptores de transplante renal</a:t>
            </a:r>
          </a:p>
          <a:p>
            <a:r>
              <a:rPr lang="es-ES" sz="2000"/>
              <a:t>Sospecha de infección</a:t>
            </a:r>
          </a:p>
          <a:p>
            <a:r>
              <a:rPr lang="en-US" sz="2000"/>
              <a:t>Insuficiencia renal. Importante en monorrenos.</a:t>
            </a:r>
          </a:p>
          <a:p>
            <a:r>
              <a:rPr lang="en-US" sz="2000"/>
              <a:t>Sospecha de causa vasculorrenal del dolor lumbar y/o</a:t>
            </a:r>
            <a:r>
              <a:rPr lang="es-ES" sz="2000"/>
              <a:t> </a:t>
            </a:r>
            <a:r>
              <a:rPr lang="en-US" sz="2000"/>
              <a:t>infarto renal.</a:t>
            </a:r>
          </a:p>
          <a:p>
            <a:r>
              <a:rPr lang="en-US" sz="2000"/>
              <a:t>Colecciones renales o perirrenales.</a:t>
            </a:r>
            <a:endParaRPr lang="es-ES" sz="2000"/>
          </a:p>
          <a:p>
            <a:endParaRPr lang="es-ES" sz="20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0741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138DC1-F7A2-337A-66ED-94626B3091A2}"/>
              </a:ext>
            </a:extLst>
          </p:cNvPr>
          <p:cNvSpPr>
            <a:spLocks noGrp="1"/>
          </p:cNvSpPr>
          <p:nvPr>
            <p:ph type="title"/>
          </p:nvPr>
        </p:nvSpPr>
        <p:spPr>
          <a:xfrm>
            <a:off x="643467" y="321734"/>
            <a:ext cx="10905066" cy="1135737"/>
          </a:xfrm>
        </p:spPr>
        <p:txBody>
          <a:bodyPr>
            <a:normAutofit/>
          </a:bodyPr>
          <a:lstStyle/>
          <a:p>
            <a:r>
              <a:rPr lang="es-ES" sz="3600">
                <a:cs typeface="Calibri Light"/>
              </a:rPr>
              <a:t>Tratamiento Hospitalario</a:t>
            </a:r>
            <a:endParaRPr lang="es-ES" sz="360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2222F674-662B-7A4F-DA52-77F6C7CDE4CF}"/>
              </a:ext>
            </a:extLst>
          </p:cNvPr>
          <p:cNvGraphicFramePr>
            <a:graphicFrameLocks noGrp="1"/>
          </p:cNvGraphicFramePr>
          <p:nvPr>
            <p:ph idx="1"/>
            <p:extLst>
              <p:ext uri="{D42A27DB-BD31-4B8C-83A1-F6EECF244321}">
                <p14:modId xmlns:p14="http://schemas.microsoft.com/office/powerpoint/2010/main" val="2645867201"/>
              </p:ext>
            </p:extLst>
          </p:nvPr>
        </p:nvGraphicFramePr>
        <p:xfrm>
          <a:off x="396119" y="1344385"/>
          <a:ext cx="6820656" cy="4566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3" name="CuadroTexto 312">
            <a:extLst>
              <a:ext uri="{FF2B5EF4-FFF2-40B4-BE49-F238E27FC236}">
                <a16:creationId xmlns:a16="http://schemas.microsoft.com/office/drawing/2014/main" id="{E0FC5BC9-5ED0-3479-9D5B-5A36508A97EB}"/>
              </a:ext>
            </a:extLst>
          </p:cNvPr>
          <p:cNvSpPr txBox="1"/>
          <p:nvPr/>
        </p:nvSpPr>
        <p:spPr>
          <a:xfrm>
            <a:off x="6962320" y="1610933"/>
            <a:ext cx="4534805" cy="4486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150000"/>
              </a:lnSpc>
              <a:buChar char="•"/>
            </a:pPr>
            <a:r>
              <a:rPr lang="es-ES" sz="1600" dirty="0">
                <a:solidFill>
                  <a:srgbClr val="444444"/>
                </a:solidFill>
                <a:latin typeface="Calibri"/>
                <a:ea typeface="Arial"/>
                <a:cs typeface="Arial"/>
              </a:rPr>
              <a:t> </a:t>
            </a:r>
            <a:r>
              <a:rPr lang="es-ES" sz="1600" b="1" dirty="0">
                <a:solidFill>
                  <a:srgbClr val="444444"/>
                </a:solidFill>
                <a:latin typeface="Calibri"/>
                <a:ea typeface="Arial"/>
                <a:cs typeface="Arial"/>
              </a:rPr>
              <a:t>Vías bajas --&gt;</a:t>
            </a:r>
            <a:r>
              <a:rPr lang="es-ES" sz="1600" dirty="0">
                <a:solidFill>
                  <a:srgbClr val="444444"/>
                </a:solidFill>
                <a:latin typeface="Calibri"/>
                <a:ea typeface="Arial"/>
                <a:cs typeface="Arial"/>
              </a:rPr>
              <a:t> CEFALOSPORINA 3ª generación</a:t>
            </a:r>
            <a:r>
              <a:rPr lang="en-US" sz="1600" dirty="0">
                <a:solidFill>
                  <a:srgbClr val="444444"/>
                </a:solidFill>
                <a:latin typeface="Calibri"/>
                <a:ea typeface="Arial"/>
                <a:cs typeface="Arial"/>
              </a:rPr>
              <a:t>​</a:t>
            </a:r>
            <a:endParaRPr lang="es-ES"/>
          </a:p>
          <a:p>
            <a:pPr lvl="2" rtl="0">
              <a:lnSpc>
                <a:spcPct val="150000"/>
              </a:lnSpc>
              <a:buChar char="•"/>
            </a:pPr>
            <a:r>
              <a:rPr lang="es-ES" sz="1600" dirty="0">
                <a:solidFill>
                  <a:srgbClr val="444444"/>
                </a:solidFill>
                <a:latin typeface="Calibri"/>
                <a:ea typeface="Arial"/>
                <a:cs typeface="Arial"/>
              </a:rPr>
              <a:t>Cefixima 400 mg/24 h, 5 días</a:t>
            </a:r>
            <a:r>
              <a:rPr lang="en-US" sz="1600" dirty="0">
                <a:solidFill>
                  <a:srgbClr val="444444"/>
                </a:solidFill>
                <a:latin typeface="Calibri"/>
                <a:ea typeface="Arial"/>
                <a:cs typeface="Arial"/>
              </a:rPr>
              <a:t>​</a:t>
            </a:r>
          </a:p>
          <a:p>
            <a:pPr lvl="2" rtl="0">
              <a:lnSpc>
                <a:spcPct val="150000"/>
              </a:lnSpc>
              <a:buChar char="•"/>
            </a:pPr>
            <a:r>
              <a:rPr lang="es-ES" sz="1600" dirty="0">
                <a:solidFill>
                  <a:srgbClr val="444444"/>
                </a:solidFill>
                <a:latin typeface="Calibri"/>
                <a:ea typeface="Arial"/>
                <a:cs typeface="Arial"/>
              </a:rPr>
              <a:t>Fosfomicina 3 g, dosis única</a:t>
            </a:r>
            <a:r>
              <a:rPr lang="en-US" sz="1600" dirty="0">
                <a:solidFill>
                  <a:srgbClr val="444444"/>
                </a:solidFill>
                <a:latin typeface="Calibri"/>
                <a:ea typeface="Arial"/>
                <a:cs typeface="Arial"/>
              </a:rPr>
              <a:t>​</a:t>
            </a:r>
          </a:p>
          <a:p>
            <a:pPr lvl="2" rtl="0">
              <a:lnSpc>
                <a:spcPct val="150000"/>
              </a:lnSpc>
              <a:buChar char="•"/>
            </a:pPr>
            <a:r>
              <a:rPr lang="es-ES" sz="1600" dirty="0">
                <a:solidFill>
                  <a:srgbClr val="444444"/>
                </a:solidFill>
                <a:latin typeface="Calibri"/>
                <a:ea typeface="Arial"/>
                <a:cs typeface="Arial"/>
              </a:rPr>
              <a:t>Nitrofurantoína 100 mg/12 h, 5 días</a:t>
            </a:r>
            <a:r>
              <a:rPr lang="en-US" sz="1600" dirty="0">
                <a:solidFill>
                  <a:srgbClr val="444444"/>
                </a:solidFill>
                <a:latin typeface="Calibri"/>
                <a:ea typeface="Arial"/>
                <a:cs typeface="Arial"/>
              </a:rPr>
              <a:t>​</a:t>
            </a:r>
          </a:p>
          <a:p>
            <a:pPr lvl="2">
              <a:lnSpc>
                <a:spcPct val="150000"/>
              </a:lnSpc>
            </a:pPr>
            <a:endParaRPr lang="en-US" sz="1600" dirty="0">
              <a:solidFill>
                <a:srgbClr val="444444"/>
              </a:solidFill>
              <a:latin typeface="Calibri"/>
              <a:ea typeface="Arial"/>
              <a:cs typeface="Arial"/>
            </a:endParaRPr>
          </a:p>
          <a:p>
            <a:pPr lvl="1">
              <a:lnSpc>
                <a:spcPct val="150000"/>
              </a:lnSpc>
              <a:buChar char="•"/>
            </a:pPr>
            <a:r>
              <a:rPr lang="es-ES" sz="1600" b="1" dirty="0">
                <a:solidFill>
                  <a:srgbClr val="444444"/>
                </a:solidFill>
                <a:latin typeface="Calibri"/>
                <a:ea typeface="Arial"/>
                <a:cs typeface="Arial"/>
              </a:rPr>
              <a:t> Vías altas -&gt;</a:t>
            </a:r>
            <a:r>
              <a:rPr lang="es-ES" sz="1600" dirty="0">
                <a:solidFill>
                  <a:srgbClr val="444444"/>
                </a:solidFill>
                <a:latin typeface="Calibri"/>
                <a:ea typeface="Arial"/>
                <a:cs typeface="Arial"/>
              </a:rPr>
              <a:t> previa a valoración de DERIVACIÓN URINARIA URGENTE</a:t>
            </a:r>
            <a:r>
              <a:rPr lang="en-US" sz="1600" dirty="0">
                <a:solidFill>
                  <a:srgbClr val="444444"/>
                </a:solidFill>
                <a:latin typeface="Calibri"/>
                <a:ea typeface="Arial"/>
                <a:cs typeface="Arial"/>
              </a:rPr>
              <a:t>​</a:t>
            </a:r>
          </a:p>
          <a:p>
            <a:pPr lvl="2">
              <a:lnSpc>
                <a:spcPct val="150000"/>
              </a:lnSpc>
              <a:buChar char="•"/>
            </a:pPr>
            <a:r>
              <a:rPr lang="es-ES" sz="1600" dirty="0">
                <a:solidFill>
                  <a:srgbClr val="444444"/>
                </a:solidFill>
                <a:latin typeface="Calibri"/>
                <a:ea typeface="Arial"/>
                <a:cs typeface="Arial"/>
              </a:rPr>
              <a:t> Cefepima IV 2 gr/24h o Ceftriaxona </a:t>
            </a:r>
          </a:p>
          <a:p>
            <a:pPr lvl="2">
              <a:lnSpc>
                <a:spcPct val="150000"/>
              </a:lnSpc>
            </a:pPr>
            <a:r>
              <a:rPr lang="es-ES" sz="1600" dirty="0">
                <a:solidFill>
                  <a:srgbClr val="444444"/>
                </a:solidFill>
                <a:latin typeface="Calibri"/>
                <a:ea typeface="Arial"/>
                <a:cs typeface="Arial"/>
              </a:rPr>
              <a:t>2 g/24 h +/- Tobramicina 3-5 mg/kg/24h</a:t>
            </a:r>
            <a:r>
              <a:rPr lang="en-US" sz="1600" dirty="0">
                <a:solidFill>
                  <a:srgbClr val="444444"/>
                </a:solidFill>
                <a:latin typeface="Calibri"/>
                <a:ea typeface="Arial"/>
                <a:cs typeface="Arial"/>
              </a:rPr>
              <a:t>​</a:t>
            </a:r>
            <a:endParaRPr lang="en-US">
              <a:cs typeface="Calibri" panose="020F0502020204030204"/>
            </a:endParaRPr>
          </a:p>
          <a:p>
            <a:pPr lvl="2">
              <a:lnSpc>
                <a:spcPct val="150000"/>
              </a:lnSpc>
              <a:buChar char="•"/>
            </a:pPr>
            <a:r>
              <a:rPr lang="es-ES" sz="1600" dirty="0">
                <a:solidFill>
                  <a:srgbClr val="444444"/>
                </a:solidFill>
                <a:latin typeface="Calibri"/>
                <a:ea typeface="Arial"/>
                <a:cs typeface="Arial"/>
              </a:rPr>
              <a:t> Continuar con Cefalosporina VO: </a:t>
            </a:r>
            <a:endParaRPr lang="es-ES" sz="1600" dirty="0">
              <a:solidFill>
                <a:srgbClr val="000000"/>
              </a:solidFill>
              <a:latin typeface="Calibri"/>
              <a:ea typeface="Arial"/>
              <a:cs typeface="Calibri"/>
            </a:endParaRPr>
          </a:p>
          <a:p>
            <a:pPr lvl="2">
              <a:lnSpc>
                <a:spcPct val="150000"/>
              </a:lnSpc>
            </a:pPr>
            <a:r>
              <a:rPr lang="es-ES" sz="1600" dirty="0" err="1">
                <a:solidFill>
                  <a:srgbClr val="444444"/>
                </a:solidFill>
                <a:latin typeface="Calibri"/>
                <a:ea typeface="Arial"/>
                <a:cs typeface="Arial"/>
              </a:rPr>
              <a:t>Ceftibuteno</a:t>
            </a:r>
            <a:r>
              <a:rPr lang="es-ES" sz="1600" dirty="0">
                <a:solidFill>
                  <a:srgbClr val="444444"/>
                </a:solidFill>
                <a:latin typeface="Calibri"/>
                <a:ea typeface="Arial"/>
                <a:cs typeface="Arial"/>
              </a:rPr>
              <a:t> 400 mg/24 h hasta completar 14 días</a:t>
            </a:r>
            <a:r>
              <a:rPr lang="en-US" sz="1600" dirty="0">
                <a:solidFill>
                  <a:srgbClr val="444444"/>
                </a:solidFill>
                <a:latin typeface="Calibri"/>
                <a:ea typeface="Arial"/>
                <a:cs typeface="Arial"/>
              </a:rPr>
              <a:t>​</a:t>
            </a:r>
            <a:endParaRPr lang="es-ES" sz="1600">
              <a:cs typeface="Calibri"/>
            </a:endParaRPr>
          </a:p>
        </p:txBody>
      </p:sp>
    </p:spTree>
    <p:extLst>
      <p:ext uri="{BB962C8B-B14F-4D97-AF65-F5344CB8AC3E}">
        <p14:creationId xmlns:p14="http://schemas.microsoft.com/office/powerpoint/2010/main" val="119948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48462BA-C08C-390C-DE7C-AB599B619F04}"/>
              </a:ext>
            </a:extLst>
          </p:cNvPr>
          <p:cNvSpPr>
            <a:spLocks noGrp="1"/>
          </p:cNvSpPr>
          <p:nvPr>
            <p:ph type="title"/>
          </p:nvPr>
        </p:nvSpPr>
        <p:spPr>
          <a:xfrm>
            <a:off x="643467" y="321734"/>
            <a:ext cx="10905066" cy="1135737"/>
          </a:xfrm>
        </p:spPr>
        <p:txBody>
          <a:bodyPr>
            <a:normAutofit/>
          </a:bodyPr>
          <a:lstStyle/>
          <a:p>
            <a:r>
              <a:rPr lang="es-ES" sz="3600" dirty="0">
                <a:ea typeface="+mj-lt"/>
                <a:cs typeface="+mj-lt"/>
              </a:rPr>
              <a:t>Cólico Renal Complicado</a:t>
            </a:r>
            <a:endParaRPr lang="es-ES" dirty="0"/>
          </a:p>
        </p:txBody>
      </p:sp>
      <p:sp>
        <p:nvSpPr>
          <p:cNvPr id="3" name="Marcador de contenido 2">
            <a:extLst>
              <a:ext uri="{FF2B5EF4-FFF2-40B4-BE49-F238E27FC236}">
                <a16:creationId xmlns:a16="http://schemas.microsoft.com/office/drawing/2014/main" id="{909CA99F-AF63-99C1-394D-AACE7E2ECD7B}"/>
              </a:ext>
            </a:extLst>
          </p:cNvPr>
          <p:cNvSpPr>
            <a:spLocks noGrp="1"/>
          </p:cNvSpPr>
          <p:nvPr>
            <p:ph idx="1"/>
          </p:nvPr>
        </p:nvSpPr>
        <p:spPr>
          <a:xfrm>
            <a:off x="1086152" y="1782981"/>
            <a:ext cx="9787467" cy="4393982"/>
          </a:xfrm>
        </p:spPr>
        <p:txBody>
          <a:bodyPr vert="horz" lIns="91440" tIns="45720" rIns="91440" bIns="45720" rtlCol="0" anchor="t">
            <a:normAutofit fontScale="92500" lnSpcReduction="20000"/>
          </a:bodyPr>
          <a:lstStyle/>
          <a:p>
            <a:pPr>
              <a:lnSpc>
                <a:spcPct val="150000"/>
              </a:lnSpc>
            </a:pPr>
            <a:r>
              <a:rPr lang="en-US" sz="2000" dirty="0" err="1">
                <a:ea typeface="+mn-lt"/>
                <a:cs typeface="+mn-lt"/>
              </a:rPr>
              <a:t>Fiebre</a:t>
            </a:r>
            <a:r>
              <a:rPr lang="en-US" sz="2000" dirty="0">
                <a:ea typeface="+mn-lt"/>
                <a:cs typeface="+mn-lt"/>
              </a:rPr>
              <a:t> o </a:t>
            </a:r>
            <a:r>
              <a:rPr lang="en-US" sz="2000" dirty="0" err="1">
                <a:ea typeface="+mn-lt"/>
                <a:cs typeface="+mn-lt"/>
              </a:rPr>
              <a:t>parámetros</a:t>
            </a:r>
            <a:r>
              <a:rPr lang="en-US" sz="2000" dirty="0">
                <a:ea typeface="+mn-lt"/>
                <a:cs typeface="+mn-lt"/>
              </a:rPr>
              <a:t> </a:t>
            </a:r>
            <a:r>
              <a:rPr lang="en-US" sz="2000" dirty="0" err="1">
                <a:ea typeface="+mn-lt"/>
                <a:cs typeface="+mn-lt"/>
              </a:rPr>
              <a:t>analíticos</a:t>
            </a:r>
            <a:r>
              <a:rPr lang="en-US" sz="2000" dirty="0">
                <a:ea typeface="+mn-lt"/>
                <a:cs typeface="+mn-lt"/>
              </a:rPr>
              <a:t> de sepsis.</a:t>
            </a:r>
            <a:endParaRPr lang="es-ES" sz="2000" dirty="0">
              <a:ea typeface="+mn-lt"/>
              <a:cs typeface="+mn-lt"/>
            </a:endParaRPr>
          </a:p>
          <a:p>
            <a:pPr>
              <a:lnSpc>
                <a:spcPct val="150000"/>
              </a:lnSpc>
            </a:pPr>
            <a:r>
              <a:rPr lang="en-US" sz="2000" dirty="0">
                <a:ea typeface="+mn-lt"/>
                <a:cs typeface="+mn-lt"/>
              </a:rPr>
              <a:t>Anuria/oligo-anuria </a:t>
            </a:r>
            <a:r>
              <a:rPr lang="en-US" sz="2000" dirty="0" err="1">
                <a:ea typeface="+mn-lt"/>
                <a:cs typeface="+mn-lt"/>
              </a:rPr>
              <a:t>obstructivas</a:t>
            </a:r>
            <a:r>
              <a:rPr lang="en-US" sz="2000" dirty="0">
                <a:ea typeface="+mn-lt"/>
                <a:cs typeface="+mn-lt"/>
              </a:rPr>
              <a:t>.</a:t>
            </a:r>
            <a:endParaRPr lang="es-ES" sz="2000" dirty="0">
              <a:ea typeface="+mn-lt"/>
              <a:cs typeface="+mn-lt"/>
            </a:endParaRPr>
          </a:p>
          <a:p>
            <a:pPr>
              <a:lnSpc>
                <a:spcPct val="150000"/>
              </a:lnSpc>
            </a:pPr>
            <a:r>
              <a:rPr lang="en-US" sz="2000" dirty="0" err="1">
                <a:ea typeface="+mn-lt"/>
                <a:cs typeface="+mn-lt"/>
              </a:rPr>
              <a:t>Deterioro</a:t>
            </a:r>
            <a:r>
              <a:rPr lang="en-US" sz="2000" dirty="0">
                <a:ea typeface="+mn-lt"/>
                <a:cs typeface="+mn-lt"/>
              </a:rPr>
              <a:t> </a:t>
            </a:r>
            <a:r>
              <a:rPr lang="en-US" sz="2000" dirty="0" err="1">
                <a:ea typeface="+mn-lt"/>
                <a:cs typeface="+mn-lt"/>
              </a:rPr>
              <a:t>significativo</a:t>
            </a:r>
            <a:r>
              <a:rPr lang="en-US" sz="2000" dirty="0">
                <a:ea typeface="+mn-lt"/>
                <a:cs typeface="+mn-lt"/>
              </a:rPr>
              <a:t> de la </a:t>
            </a:r>
            <a:r>
              <a:rPr lang="en-US" sz="2000" dirty="0" err="1">
                <a:ea typeface="+mn-lt"/>
                <a:cs typeface="+mn-lt"/>
              </a:rPr>
              <a:t>función</a:t>
            </a:r>
            <a:r>
              <a:rPr lang="en-US" sz="2000" dirty="0">
                <a:ea typeface="+mn-lt"/>
                <a:cs typeface="+mn-lt"/>
              </a:rPr>
              <a:t> renal.</a:t>
            </a:r>
            <a:endParaRPr lang="es-ES" sz="2000" dirty="0">
              <a:ea typeface="+mn-lt"/>
              <a:cs typeface="+mn-lt"/>
            </a:endParaRPr>
          </a:p>
          <a:p>
            <a:pPr>
              <a:lnSpc>
                <a:spcPct val="150000"/>
              </a:lnSpc>
            </a:pPr>
            <a:r>
              <a:rPr lang="en-US" sz="2000" dirty="0" err="1">
                <a:ea typeface="+mn-lt"/>
                <a:cs typeface="+mn-lt"/>
              </a:rPr>
              <a:t>Litiasis</a:t>
            </a:r>
            <a:r>
              <a:rPr lang="en-US" sz="2000" dirty="0">
                <a:ea typeface="+mn-lt"/>
                <a:cs typeface="+mn-lt"/>
              </a:rPr>
              <a:t> </a:t>
            </a:r>
            <a:r>
              <a:rPr lang="en-US" sz="2000" dirty="0" err="1">
                <a:ea typeface="+mn-lt"/>
                <a:cs typeface="+mn-lt"/>
              </a:rPr>
              <a:t>obstructiva</a:t>
            </a:r>
            <a:r>
              <a:rPr lang="en-US" sz="2000" dirty="0">
                <a:ea typeface="+mn-lt"/>
                <a:cs typeface="+mn-lt"/>
              </a:rPr>
              <a:t> bilateral.</a:t>
            </a:r>
            <a:endParaRPr lang="es-ES" sz="2000" dirty="0">
              <a:ea typeface="+mn-lt"/>
              <a:cs typeface="+mn-lt"/>
            </a:endParaRPr>
          </a:p>
          <a:p>
            <a:pPr>
              <a:lnSpc>
                <a:spcPct val="150000"/>
              </a:lnSpc>
            </a:pPr>
            <a:r>
              <a:rPr lang="en-US" sz="2000" dirty="0" err="1">
                <a:ea typeface="+mn-lt"/>
                <a:cs typeface="+mn-lt"/>
              </a:rPr>
              <a:t>Monorreno</a:t>
            </a:r>
            <a:r>
              <a:rPr lang="en-US" sz="2000" dirty="0">
                <a:ea typeface="+mn-lt"/>
                <a:cs typeface="+mn-lt"/>
              </a:rPr>
              <a:t> </a:t>
            </a:r>
            <a:r>
              <a:rPr lang="en-US" sz="2000" dirty="0" err="1">
                <a:ea typeface="+mn-lt"/>
                <a:cs typeface="+mn-lt"/>
              </a:rPr>
              <a:t>anatómico</a:t>
            </a:r>
            <a:r>
              <a:rPr lang="en-US" sz="2000" dirty="0">
                <a:ea typeface="+mn-lt"/>
                <a:cs typeface="+mn-lt"/>
              </a:rPr>
              <a:t>/</a:t>
            </a:r>
            <a:r>
              <a:rPr lang="en-US" sz="2000" dirty="0" err="1">
                <a:ea typeface="+mn-lt"/>
                <a:cs typeface="+mn-lt"/>
              </a:rPr>
              <a:t>funcional</a:t>
            </a:r>
            <a:r>
              <a:rPr lang="en-US" sz="2000" dirty="0">
                <a:ea typeface="+mn-lt"/>
                <a:cs typeface="+mn-lt"/>
              </a:rPr>
              <a:t>.</a:t>
            </a:r>
          </a:p>
          <a:p>
            <a:pPr>
              <a:lnSpc>
                <a:spcPct val="150000"/>
              </a:lnSpc>
            </a:pPr>
            <a:r>
              <a:rPr lang="en-US" sz="2000" dirty="0">
                <a:ea typeface="+mn-lt"/>
                <a:cs typeface="+mn-lt"/>
              </a:rPr>
              <a:t>Dolor no </a:t>
            </a:r>
            <a:r>
              <a:rPr lang="en-US" sz="2000" dirty="0" err="1">
                <a:ea typeface="+mn-lt"/>
                <a:cs typeface="+mn-lt"/>
              </a:rPr>
              <a:t>controlado</a:t>
            </a:r>
            <a:r>
              <a:rPr lang="en-US" sz="2000" dirty="0">
                <a:ea typeface="+mn-lt"/>
                <a:cs typeface="+mn-lt"/>
              </a:rPr>
              <a:t> a </a:t>
            </a:r>
            <a:r>
              <a:rPr lang="en-US" sz="2000" dirty="0" err="1">
                <a:ea typeface="+mn-lt"/>
                <a:cs typeface="+mn-lt"/>
              </a:rPr>
              <a:t>pesar</a:t>
            </a:r>
            <a:r>
              <a:rPr lang="en-US" sz="2000" dirty="0">
                <a:ea typeface="+mn-lt"/>
                <a:cs typeface="+mn-lt"/>
              </a:rPr>
              <a:t> de </a:t>
            </a:r>
            <a:r>
              <a:rPr lang="en-US" sz="2000" dirty="0" err="1">
                <a:ea typeface="+mn-lt"/>
                <a:cs typeface="+mn-lt"/>
              </a:rPr>
              <a:t>correcta</a:t>
            </a:r>
            <a:r>
              <a:rPr lang="en-US" sz="2000" dirty="0">
                <a:ea typeface="+mn-lt"/>
                <a:cs typeface="+mn-lt"/>
              </a:rPr>
              <a:t> </a:t>
            </a:r>
            <a:r>
              <a:rPr lang="en-US" sz="2000" dirty="0" err="1">
                <a:ea typeface="+mn-lt"/>
                <a:cs typeface="+mn-lt"/>
              </a:rPr>
              <a:t>terapia</a:t>
            </a:r>
            <a:r>
              <a:rPr lang="en-US" sz="2000" dirty="0">
                <a:ea typeface="+mn-lt"/>
                <a:cs typeface="+mn-lt"/>
              </a:rPr>
              <a:t> </a:t>
            </a:r>
            <a:r>
              <a:rPr lang="en-US" sz="2000" dirty="0" err="1">
                <a:ea typeface="+mn-lt"/>
                <a:cs typeface="+mn-lt"/>
              </a:rPr>
              <a:t>analgésica</a:t>
            </a:r>
            <a:r>
              <a:rPr lang="en-US" sz="2000" dirty="0">
                <a:ea typeface="+mn-lt"/>
                <a:cs typeface="+mn-lt"/>
              </a:rPr>
              <a:t> </a:t>
            </a:r>
            <a:r>
              <a:rPr lang="en-US" sz="2000" dirty="0" err="1">
                <a:ea typeface="+mn-lt"/>
                <a:cs typeface="+mn-lt"/>
              </a:rPr>
              <a:t>escalonada</a:t>
            </a:r>
            <a:r>
              <a:rPr lang="en-US" sz="2000" dirty="0">
                <a:ea typeface="+mn-lt"/>
                <a:cs typeface="+mn-lt"/>
              </a:rPr>
              <a:t>.</a:t>
            </a:r>
          </a:p>
          <a:p>
            <a:pPr>
              <a:lnSpc>
                <a:spcPct val="150000"/>
              </a:lnSpc>
            </a:pPr>
            <a:r>
              <a:rPr lang="en-US" sz="2000" dirty="0">
                <a:ea typeface="+mn-lt"/>
                <a:cs typeface="+mn-lt"/>
              </a:rPr>
              <a:t>La </a:t>
            </a:r>
            <a:r>
              <a:rPr lang="en-US" sz="2000" dirty="0" err="1">
                <a:ea typeface="+mn-lt"/>
                <a:cs typeface="+mn-lt"/>
              </a:rPr>
              <a:t>existencia</a:t>
            </a:r>
            <a:r>
              <a:rPr lang="en-US" sz="2000" dirty="0">
                <a:ea typeface="+mn-lt"/>
                <a:cs typeface="+mn-lt"/>
              </a:rPr>
              <a:t> de SEPSIS y/o ANURIA: Es </a:t>
            </a:r>
            <a:r>
              <a:rPr lang="en-US" sz="2000" dirty="0" err="1">
                <a:ea typeface="+mn-lt"/>
                <a:cs typeface="+mn-lt"/>
              </a:rPr>
              <a:t>una</a:t>
            </a:r>
            <a:r>
              <a:rPr lang="en-US" sz="2000" dirty="0">
                <a:ea typeface="+mn-lt"/>
                <a:cs typeface="+mn-lt"/>
              </a:rPr>
              <a:t> </a:t>
            </a:r>
            <a:r>
              <a:rPr lang="en-US" sz="2000" dirty="0" err="1">
                <a:ea typeface="+mn-lt"/>
                <a:cs typeface="+mn-lt"/>
              </a:rPr>
              <a:t>urgencia</a:t>
            </a:r>
            <a:r>
              <a:rPr lang="en-US" sz="2000" dirty="0">
                <a:ea typeface="+mn-lt"/>
                <a:cs typeface="+mn-lt"/>
              </a:rPr>
              <a:t> </a:t>
            </a:r>
            <a:r>
              <a:rPr lang="en-US" sz="2000" dirty="0" err="1">
                <a:ea typeface="+mn-lt"/>
                <a:cs typeface="+mn-lt"/>
              </a:rPr>
              <a:t>urológica</a:t>
            </a:r>
            <a:r>
              <a:rPr lang="en-US" sz="2000" dirty="0">
                <a:ea typeface="+mn-lt"/>
                <a:cs typeface="+mn-lt"/>
              </a:rPr>
              <a:t> que </a:t>
            </a:r>
            <a:r>
              <a:rPr lang="en-US" sz="2000" dirty="0" err="1">
                <a:ea typeface="+mn-lt"/>
                <a:cs typeface="+mn-lt"/>
              </a:rPr>
              <a:t>requiere</a:t>
            </a:r>
            <a:r>
              <a:rPr lang="en-US" sz="2000" dirty="0">
                <a:ea typeface="+mn-lt"/>
                <a:cs typeface="+mn-lt"/>
              </a:rPr>
              <a:t> de la </a:t>
            </a:r>
            <a:r>
              <a:rPr lang="en-US" sz="2000" dirty="0" err="1">
                <a:ea typeface="+mn-lt"/>
                <a:cs typeface="+mn-lt"/>
              </a:rPr>
              <a:t>descompresión</a:t>
            </a:r>
            <a:r>
              <a:rPr lang="en-US" sz="2000" dirty="0">
                <a:ea typeface="+mn-lt"/>
                <a:cs typeface="+mn-lt"/>
              </a:rPr>
              <a:t> </a:t>
            </a:r>
            <a:r>
              <a:rPr lang="en-US" sz="2000" dirty="0" err="1">
                <a:ea typeface="+mn-lt"/>
                <a:cs typeface="+mn-lt"/>
              </a:rPr>
              <a:t>inmediata</a:t>
            </a:r>
            <a:r>
              <a:rPr lang="en-US" sz="2000" dirty="0">
                <a:ea typeface="+mn-lt"/>
                <a:cs typeface="+mn-lt"/>
              </a:rPr>
              <a:t> de la </a:t>
            </a:r>
            <a:r>
              <a:rPr lang="en-US" sz="2000" dirty="0" err="1">
                <a:ea typeface="+mn-lt"/>
                <a:cs typeface="+mn-lt"/>
              </a:rPr>
              <a:t>vía</a:t>
            </a:r>
            <a:r>
              <a:rPr lang="en-US" sz="2000" dirty="0">
                <a:ea typeface="+mn-lt"/>
                <a:cs typeface="+mn-lt"/>
              </a:rPr>
              <a:t> </a:t>
            </a:r>
            <a:r>
              <a:rPr lang="en-US" sz="2000" dirty="0" err="1">
                <a:ea typeface="+mn-lt"/>
                <a:cs typeface="+mn-lt"/>
              </a:rPr>
              <a:t>urinaria</a:t>
            </a:r>
            <a:r>
              <a:rPr lang="en-US" sz="2000" dirty="0">
                <a:ea typeface="+mn-lt"/>
                <a:cs typeface="+mn-lt"/>
              </a:rPr>
              <a:t> </a:t>
            </a:r>
            <a:r>
              <a:rPr lang="en-US" sz="2000" dirty="0" err="1">
                <a:ea typeface="+mn-lt"/>
                <a:cs typeface="+mn-lt"/>
              </a:rPr>
              <a:t>mediante</a:t>
            </a:r>
            <a:r>
              <a:rPr lang="en-US" sz="2000" dirty="0">
                <a:ea typeface="+mn-lt"/>
                <a:cs typeface="+mn-lt"/>
              </a:rPr>
              <a:t> </a:t>
            </a:r>
            <a:r>
              <a:rPr lang="en-US" sz="2000" dirty="0" err="1">
                <a:ea typeface="+mn-lt"/>
                <a:cs typeface="+mn-lt"/>
              </a:rPr>
              <a:t>derivación</a:t>
            </a:r>
            <a:r>
              <a:rPr lang="en-US" sz="2000" dirty="0">
                <a:ea typeface="+mn-lt"/>
                <a:cs typeface="+mn-lt"/>
              </a:rPr>
              <a:t> </a:t>
            </a:r>
            <a:r>
              <a:rPr lang="en-US" sz="2000" dirty="0" err="1">
                <a:ea typeface="+mn-lt"/>
                <a:cs typeface="+mn-lt"/>
              </a:rPr>
              <a:t>por</a:t>
            </a:r>
            <a:r>
              <a:rPr lang="en-US" sz="2000" dirty="0">
                <a:ea typeface="+mn-lt"/>
                <a:cs typeface="+mn-lt"/>
              </a:rPr>
              <a:t> </a:t>
            </a:r>
            <a:r>
              <a:rPr lang="en-US" sz="2000" dirty="0" err="1">
                <a:ea typeface="+mn-lt"/>
                <a:cs typeface="+mn-lt"/>
              </a:rPr>
              <a:t>catéter</a:t>
            </a:r>
            <a:r>
              <a:rPr lang="en-US" sz="2000" dirty="0">
                <a:ea typeface="+mn-lt"/>
                <a:cs typeface="+mn-lt"/>
              </a:rPr>
              <a:t> </a:t>
            </a:r>
            <a:r>
              <a:rPr lang="en-US" sz="2000" dirty="0" err="1">
                <a:ea typeface="+mn-lt"/>
                <a:cs typeface="+mn-lt"/>
              </a:rPr>
              <a:t>interno</a:t>
            </a:r>
            <a:r>
              <a:rPr lang="en-US" sz="2000" dirty="0">
                <a:ea typeface="+mn-lt"/>
                <a:cs typeface="+mn-lt"/>
              </a:rPr>
              <a:t> / </a:t>
            </a:r>
            <a:r>
              <a:rPr lang="en-US" sz="2000" dirty="0" err="1">
                <a:ea typeface="+mn-lt"/>
                <a:cs typeface="+mn-lt"/>
              </a:rPr>
              <a:t>externo</a:t>
            </a:r>
            <a:r>
              <a:rPr lang="en-US" sz="2000" dirty="0">
                <a:ea typeface="+mn-lt"/>
                <a:cs typeface="+mn-lt"/>
              </a:rPr>
              <a:t> / </a:t>
            </a:r>
            <a:r>
              <a:rPr lang="en-US" sz="2000" dirty="0" err="1">
                <a:ea typeface="+mn-lt"/>
                <a:cs typeface="+mn-lt"/>
              </a:rPr>
              <a:t>nefrostomía</a:t>
            </a:r>
            <a:r>
              <a:rPr lang="en-US" sz="2000" dirty="0">
                <a:ea typeface="+mn-lt"/>
                <a:cs typeface="+mn-lt"/>
              </a:rPr>
              <a:t> / </a:t>
            </a:r>
            <a:r>
              <a:rPr lang="en-US" sz="2000" dirty="0" err="1">
                <a:ea typeface="+mn-lt"/>
                <a:cs typeface="+mn-lt"/>
              </a:rPr>
              <a:t>ureteroscopia</a:t>
            </a:r>
            <a:r>
              <a:rPr lang="en-US" sz="2000" dirty="0">
                <a:ea typeface="+mn-lt"/>
                <a:cs typeface="+mn-lt"/>
              </a:rPr>
              <a:t>.</a:t>
            </a:r>
            <a:endParaRPr lang="en-US" dirty="0">
              <a:cs typeface="Calibri" panose="020F0502020204030204"/>
            </a:endParaRPr>
          </a:p>
          <a:p>
            <a:pPr>
              <a:lnSpc>
                <a:spcPct val="150000"/>
              </a:lnSpc>
            </a:pPr>
            <a:endParaRPr lang="es-ES" sz="2000" dirty="0">
              <a:ea typeface="+mn-lt"/>
              <a:cs typeface="+mn-lt"/>
            </a:endParaRPr>
          </a:p>
          <a:p>
            <a:endParaRPr lang="es-ES" sz="2000" dirty="0">
              <a:cs typeface="Calibri"/>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uadroTexto 4">
            <a:extLst>
              <a:ext uri="{FF2B5EF4-FFF2-40B4-BE49-F238E27FC236}">
                <a16:creationId xmlns:a16="http://schemas.microsoft.com/office/drawing/2014/main" id="{9C2444B2-B366-4DE1-6019-2BF3E55E4553}"/>
              </a:ext>
            </a:extLst>
          </p:cNvPr>
          <p:cNvSpPr txBox="1"/>
          <p:nvPr/>
        </p:nvSpPr>
        <p:spPr>
          <a:xfrm>
            <a:off x="5974506" y="3247757"/>
            <a:ext cx="5593080"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a:t>Valoración por valoración por parte del servicio de UROLOGÍA</a:t>
            </a:r>
          </a:p>
        </p:txBody>
      </p:sp>
    </p:spTree>
    <p:extLst>
      <p:ext uri="{BB962C8B-B14F-4D97-AF65-F5344CB8AC3E}">
        <p14:creationId xmlns:p14="http://schemas.microsoft.com/office/powerpoint/2010/main" val="15072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48462BA-C08C-390C-DE7C-AB599B619F04}"/>
              </a:ext>
            </a:extLst>
          </p:cNvPr>
          <p:cNvSpPr>
            <a:spLocks noGrp="1"/>
          </p:cNvSpPr>
          <p:nvPr>
            <p:ph type="title"/>
          </p:nvPr>
        </p:nvSpPr>
        <p:spPr>
          <a:xfrm>
            <a:off x="643467" y="321734"/>
            <a:ext cx="10905066" cy="1135737"/>
          </a:xfrm>
        </p:spPr>
        <p:txBody>
          <a:bodyPr>
            <a:normAutofit/>
          </a:bodyPr>
          <a:lstStyle/>
          <a:p>
            <a:r>
              <a:rPr lang="es-ES" sz="3600" dirty="0">
                <a:ea typeface="+mj-lt"/>
                <a:cs typeface="+mj-lt"/>
              </a:rPr>
              <a:t>Cuándo Remitir</a:t>
            </a:r>
            <a:endParaRPr lang="es-E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9" name="Marcador de contenido 2">
            <a:extLst>
              <a:ext uri="{FF2B5EF4-FFF2-40B4-BE49-F238E27FC236}">
                <a16:creationId xmlns:a16="http://schemas.microsoft.com/office/drawing/2014/main" id="{BFA38287-F52B-6F6F-4426-7CDA7C952027}"/>
              </a:ext>
            </a:extLst>
          </p:cNvPr>
          <p:cNvGraphicFramePr>
            <a:graphicFrameLocks/>
          </p:cNvGraphicFramePr>
          <p:nvPr>
            <p:extLst>
              <p:ext uri="{D42A27DB-BD31-4B8C-83A1-F6EECF244321}">
                <p14:modId xmlns:p14="http://schemas.microsoft.com/office/powerpoint/2010/main" val="4155026151"/>
              </p:ext>
            </p:extLst>
          </p:nvPr>
        </p:nvGraphicFramePr>
        <p:xfrm>
          <a:off x="1122589" y="1691065"/>
          <a:ext cx="10135205" cy="344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uadroTexto 17">
            <a:extLst>
              <a:ext uri="{FF2B5EF4-FFF2-40B4-BE49-F238E27FC236}">
                <a16:creationId xmlns:a16="http://schemas.microsoft.com/office/drawing/2014/main" id="{B9013BB8-4740-1F7C-C5B9-C6967D863A78}"/>
              </a:ext>
            </a:extLst>
          </p:cNvPr>
          <p:cNvSpPr txBox="1"/>
          <p:nvPr/>
        </p:nvSpPr>
        <p:spPr>
          <a:xfrm>
            <a:off x="1788160" y="5416879"/>
            <a:ext cx="8920480"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r>
              <a:rPr lang="en-US" sz="2000"/>
              <a:t>Si no se le ha </a:t>
            </a:r>
            <a:r>
              <a:rPr lang="en-US" sz="2000" err="1"/>
              <a:t>realizado</a:t>
            </a:r>
            <a:r>
              <a:rPr lang="en-US" sz="2000"/>
              <a:t> una ECO de </a:t>
            </a:r>
            <a:r>
              <a:rPr lang="en-US" sz="2000" err="1"/>
              <a:t>aparato</a:t>
            </a:r>
            <a:r>
              <a:rPr lang="en-US" sz="2000"/>
              <a:t> </a:t>
            </a:r>
            <a:r>
              <a:rPr lang="en-US" sz="2000" err="1"/>
              <a:t>urinario</a:t>
            </a:r>
            <a:r>
              <a:rPr lang="en-US" sz="2000"/>
              <a:t>, se </a:t>
            </a:r>
            <a:r>
              <a:rPr lang="en-US" sz="2000" err="1"/>
              <a:t>derivará</a:t>
            </a:r>
            <a:r>
              <a:rPr lang="en-US" sz="2000"/>
              <a:t> con volante para ECO </a:t>
            </a:r>
            <a:r>
              <a:rPr lang="en-US" sz="2000" err="1"/>
              <a:t>en</a:t>
            </a:r>
            <a:r>
              <a:rPr lang="en-US" sz="2000"/>
              <a:t> un </a:t>
            </a:r>
            <a:r>
              <a:rPr lang="en-US" sz="2000" err="1"/>
              <a:t>plazo</a:t>
            </a:r>
            <a:r>
              <a:rPr lang="en-US" sz="2000"/>
              <a:t> de 3 </a:t>
            </a:r>
            <a:r>
              <a:rPr lang="en-US" sz="2000" err="1"/>
              <a:t>semanas</a:t>
            </a:r>
            <a:r>
              <a:rPr lang="en-US" sz="2000"/>
              <a:t>.</a:t>
            </a:r>
            <a:endParaRPr lang="es-ES" sz="2000"/>
          </a:p>
        </p:txBody>
      </p:sp>
    </p:spTree>
    <p:extLst>
      <p:ext uri="{BB962C8B-B14F-4D97-AF65-F5344CB8AC3E}">
        <p14:creationId xmlns:p14="http://schemas.microsoft.com/office/powerpoint/2010/main" val="218735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2638C69-AFCB-4343-8843-C553985CE4DB}"/>
              </a:ext>
            </a:extLst>
          </p:cNvPr>
          <p:cNvSpPr>
            <a:spLocks noGrp="1"/>
          </p:cNvSpPr>
          <p:nvPr>
            <p:ph type="title"/>
          </p:nvPr>
        </p:nvSpPr>
        <p:spPr>
          <a:xfrm>
            <a:off x="643467" y="1712548"/>
            <a:ext cx="3185684" cy="4501983"/>
          </a:xfrm>
        </p:spPr>
        <p:txBody>
          <a:bodyPr anchor="t">
            <a:normAutofit/>
          </a:bodyPr>
          <a:lstStyle/>
          <a:p>
            <a:r>
              <a:rPr lang="es-ES" sz="3600" b="1">
                <a:cs typeface="Calibri Light"/>
              </a:rPr>
              <a:t>Centro de Salud</a:t>
            </a:r>
            <a:br>
              <a:rPr lang="es-ES" sz="3600">
                <a:cs typeface="Calibri Light"/>
              </a:rPr>
            </a:br>
            <a:r>
              <a:rPr lang="es-ES" sz="2400">
                <a:ea typeface="Calibri Light"/>
                <a:cs typeface="Calibri Light"/>
              </a:rPr>
              <a:t>Sábado 03/09/2022</a:t>
            </a:r>
          </a:p>
        </p:txBody>
      </p:sp>
      <p:sp>
        <p:nvSpPr>
          <p:cNvPr id="24" name="Rectangle 12">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4">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6">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18">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Marcador de contenido 5">
            <a:extLst>
              <a:ext uri="{FF2B5EF4-FFF2-40B4-BE49-F238E27FC236}">
                <a16:creationId xmlns:a16="http://schemas.microsoft.com/office/drawing/2014/main" id="{860F20B0-7A3F-8B87-E721-C81DB6FBF730}"/>
              </a:ext>
            </a:extLst>
          </p:cNvPr>
          <p:cNvSpPr>
            <a:spLocks noGrp="1"/>
          </p:cNvSpPr>
          <p:nvPr>
            <p:ph idx="1"/>
          </p:nvPr>
        </p:nvSpPr>
        <p:spPr>
          <a:xfrm>
            <a:off x="4178625" y="562358"/>
            <a:ext cx="7484927" cy="5609040"/>
          </a:xfrm>
        </p:spPr>
        <p:txBody>
          <a:bodyPr vert="horz" lIns="91440" tIns="45720" rIns="91440" bIns="45720" rtlCol="0" anchor="ctr">
            <a:noAutofit/>
          </a:bodyPr>
          <a:lstStyle/>
          <a:p>
            <a:pPr marL="0" indent="0" algn="just">
              <a:lnSpc>
                <a:spcPct val="150000"/>
              </a:lnSpc>
              <a:spcBef>
                <a:spcPts val="0"/>
              </a:spcBef>
              <a:buNone/>
            </a:pPr>
            <a:r>
              <a:rPr lang="en-US" sz="1600" dirty="0" err="1"/>
              <a:t>Acude</a:t>
            </a:r>
            <a:r>
              <a:rPr lang="en-US" sz="1600" dirty="0"/>
              <a:t> </a:t>
            </a:r>
            <a:r>
              <a:rPr lang="en-US" sz="1600" dirty="0" err="1"/>
              <a:t>por</a:t>
            </a:r>
            <a:r>
              <a:rPr lang="en-US" sz="1600" dirty="0"/>
              <a:t> dolor abdominal </a:t>
            </a:r>
            <a:r>
              <a:rPr lang="en-US" sz="1600" dirty="0" err="1"/>
              <a:t>en</a:t>
            </a:r>
            <a:r>
              <a:rPr lang="en-US" sz="1600" dirty="0"/>
              <a:t> </a:t>
            </a:r>
            <a:r>
              <a:rPr lang="en-US" sz="1600" b="1" dirty="0" err="1"/>
              <a:t>región</a:t>
            </a:r>
            <a:r>
              <a:rPr lang="en-US" sz="1600" b="1" dirty="0"/>
              <a:t> inferior</a:t>
            </a:r>
            <a:r>
              <a:rPr lang="en-US" sz="1600" dirty="0"/>
              <a:t> </a:t>
            </a:r>
            <a:r>
              <a:rPr lang="en-US" sz="1600" dirty="0" err="1"/>
              <a:t>desde</a:t>
            </a:r>
            <a:r>
              <a:rPr lang="en-US" sz="1600" dirty="0"/>
              <a:t> </a:t>
            </a:r>
            <a:r>
              <a:rPr lang="en-US" sz="1600" dirty="0" err="1"/>
              <a:t>ayer</a:t>
            </a:r>
            <a:r>
              <a:rPr lang="en-US" sz="1600" dirty="0"/>
              <a:t> </a:t>
            </a:r>
            <a:r>
              <a:rPr lang="en-US" sz="1600" dirty="0" err="1"/>
              <a:t>por</a:t>
            </a:r>
            <a:r>
              <a:rPr lang="en-US" sz="1600" dirty="0"/>
              <a:t> la </a:t>
            </a:r>
            <a:r>
              <a:rPr lang="en-US" sz="1600" dirty="0" err="1"/>
              <a:t>noche</a:t>
            </a:r>
            <a:r>
              <a:rPr lang="en-US" sz="1600" dirty="0"/>
              <a:t> a modo de </a:t>
            </a:r>
            <a:r>
              <a:rPr lang="en-US" sz="1600" dirty="0" err="1"/>
              <a:t>cólico</a:t>
            </a:r>
            <a:r>
              <a:rPr lang="en-US" sz="1600" dirty="0"/>
              <a:t>. </a:t>
            </a:r>
            <a:r>
              <a:rPr lang="en-US" sz="1600" dirty="0" err="1"/>
              <a:t>Naúseas</a:t>
            </a:r>
            <a:r>
              <a:rPr lang="en-US" sz="1600" dirty="0"/>
              <a:t> sin </a:t>
            </a:r>
            <a:r>
              <a:rPr lang="en-US" sz="1600" dirty="0" err="1"/>
              <a:t>vómitos</a:t>
            </a:r>
            <a:r>
              <a:rPr lang="en-US" sz="1600" dirty="0"/>
              <a:t>. </a:t>
            </a:r>
            <a:r>
              <a:rPr lang="en-US" sz="1600" dirty="0" err="1"/>
              <a:t>Deposiciones</a:t>
            </a:r>
            <a:r>
              <a:rPr lang="en-US" sz="1600" dirty="0"/>
              <a:t> </a:t>
            </a:r>
            <a:r>
              <a:rPr lang="en-US" sz="1600" dirty="0" err="1"/>
              <a:t>amarillentas</a:t>
            </a:r>
            <a:r>
              <a:rPr lang="en-US" sz="1600" dirty="0"/>
              <a:t> </a:t>
            </a:r>
            <a:r>
              <a:rPr lang="en-US" sz="1600" dirty="0" err="1"/>
              <a:t>pero</a:t>
            </a:r>
            <a:r>
              <a:rPr lang="en-US" sz="1600" dirty="0"/>
              <a:t> de </a:t>
            </a:r>
            <a:r>
              <a:rPr lang="en-US" sz="1600" dirty="0" err="1"/>
              <a:t>consistencia</a:t>
            </a:r>
            <a:r>
              <a:rPr lang="en-US" sz="1600" dirty="0"/>
              <a:t> normal. No </a:t>
            </a:r>
            <a:r>
              <a:rPr lang="en-US" sz="1600" dirty="0" err="1"/>
              <a:t>disuria</a:t>
            </a:r>
            <a:r>
              <a:rPr lang="en-US" sz="1600" dirty="0"/>
              <a:t> </a:t>
            </a:r>
            <a:r>
              <a:rPr lang="en-US" sz="1600" dirty="0" err="1"/>
              <a:t>pero</a:t>
            </a:r>
            <a:r>
              <a:rPr lang="en-US" sz="1600" dirty="0"/>
              <a:t> </a:t>
            </a:r>
            <a:r>
              <a:rPr lang="en-US" sz="1600" dirty="0" err="1"/>
              <a:t>si</a:t>
            </a:r>
            <a:r>
              <a:rPr lang="en-US" sz="1600" dirty="0"/>
              <a:t> </a:t>
            </a:r>
            <a:r>
              <a:rPr lang="en-US" sz="1600" dirty="0" err="1"/>
              <a:t>refiere</a:t>
            </a:r>
            <a:r>
              <a:rPr lang="en-US" sz="1600" dirty="0"/>
              <a:t> </a:t>
            </a:r>
            <a:r>
              <a:rPr lang="en-US" sz="1600" dirty="0" err="1"/>
              <a:t>aumento</a:t>
            </a:r>
            <a:r>
              <a:rPr lang="en-US" sz="1600" dirty="0"/>
              <a:t> de </a:t>
            </a:r>
            <a:r>
              <a:rPr lang="en-US" sz="1600" dirty="0" err="1"/>
              <a:t>número</a:t>
            </a:r>
            <a:r>
              <a:rPr lang="en-US" sz="1600" dirty="0"/>
              <a:t> de </a:t>
            </a:r>
            <a:r>
              <a:rPr lang="en-US" sz="1600" dirty="0" err="1"/>
              <a:t>micciones</a:t>
            </a:r>
            <a:r>
              <a:rPr lang="en-US" sz="1600" dirty="0"/>
              <a:t>. No </a:t>
            </a:r>
            <a:r>
              <a:rPr lang="en-US" sz="1600" dirty="0" err="1"/>
              <a:t>fiebre</a:t>
            </a:r>
            <a:r>
              <a:rPr lang="en-US" sz="1600" dirty="0"/>
              <a:t>. En la </a:t>
            </a:r>
            <a:r>
              <a:rPr lang="en-US" sz="1600" dirty="0" err="1"/>
              <a:t>actualidad</a:t>
            </a:r>
            <a:r>
              <a:rPr lang="en-US" sz="1600" dirty="0"/>
              <a:t> </a:t>
            </a:r>
            <a:r>
              <a:rPr lang="en-US" sz="1600" dirty="0" err="1"/>
              <a:t>presenta</a:t>
            </a:r>
            <a:r>
              <a:rPr lang="en-US" sz="1600" dirty="0"/>
              <a:t> </a:t>
            </a:r>
            <a:r>
              <a:rPr lang="en-US" sz="1600" dirty="0" err="1"/>
              <a:t>leve</a:t>
            </a:r>
            <a:r>
              <a:rPr lang="en-US" sz="1600" dirty="0"/>
              <a:t> </a:t>
            </a:r>
            <a:r>
              <a:rPr lang="en-US" sz="1600" dirty="0" err="1"/>
              <a:t>molestia</a:t>
            </a:r>
            <a:r>
              <a:rPr lang="en-US" sz="1600" dirty="0"/>
              <a:t> </a:t>
            </a:r>
            <a:r>
              <a:rPr lang="en-US" sz="1600" dirty="0" err="1"/>
              <a:t>en</a:t>
            </a:r>
            <a:r>
              <a:rPr lang="en-US" sz="1600" dirty="0"/>
              <a:t> </a:t>
            </a:r>
            <a:r>
              <a:rPr lang="en-US" sz="1600" dirty="0" err="1"/>
              <a:t>lado</a:t>
            </a:r>
            <a:r>
              <a:rPr lang="en-US" sz="1600" dirty="0"/>
              <a:t> derecho, </a:t>
            </a:r>
            <a:r>
              <a:rPr lang="en-US" sz="1600" dirty="0" err="1"/>
              <a:t>ayer</a:t>
            </a:r>
            <a:r>
              <a:rPr lang="en-US" sz="1600" dirty="0"/>
              <a:t> </a:t>
            </a:r>
            <a:r>
              <a:rPr lang="en-US" sz="1600" dirty="0" err="1"/>
              <a:t>tuvo</a:t>
            </a:r>
            <a:r>
              <a:rPr lang="en-US" sz="1600" dirty="0"/>
              <a:t> </a:t>
            </a:r>
            <a:r>
              <a:rPr lang="en-US" sz="1600" dirty="0" err="1"/>
              <a:t>más</a:t>
            </a:r>
            <a:r>
              <a:rPr lang="en-US" sz="1600" dirty="0"/>
              <a:t> </a:t>
            </a:r>
            <a:r>
              <a:rPr lang="en-US" sz="1600" dirty="0" err="1"/>
              <a:t>en</a:t>
            </a:r>
            <a:r>
              <a:rPr lang="en-US" sz="1600" dirty="0"/>
              <a:t> </a:t>
            </a:r>
            <a:r>
              <a:rPr lang="en-US" sz="1600" dirty="0" err="1"/>
              <a:t>el</a:t>
            </a:r>
            <a:r>
              <a:rPr lang="en-US" sz="1600" dirty="0"/>
              <a:t> </a:t>
            </a:r>
            <a:r>
              <a:rPr lang="en-US" sz="1600" dirty="0" err="1"/>
              <a:t>izquierdo</a:t>
            </a:r>
            <a:r>
              <a:rPr lang="en-US" sz="1600" dirty="0"/>
              <a:t>. No ha </a:t>
            </a:r>
            <a:r>
              <a:rPr lang="en-US" sz="1600" dirty="0" err="1"/>
              <a:t>tomado</a:t>
            </a:r>
            <a:r>
              <a:rPr lang="en-US" sz="1600" dirty="0"/>
              <a:t> nada para </a:t>
            </a:r>
            <a:r>
              <a:rPr lang="en-US" sz="1600" dirty="0" err="1"/>
              <a:t>el</a:t>
            </a:r>
            <a:r>
              <a:rPr lang="en-US" sz="1600" dirty="0"/>
              <a:t> dolor.</a:t>
            </a:r>
          </a:p>
          <a:p>
            <a:pPr marL="0" indent="0">
              <a:lnSpc>
                <a:spcPct val="150000"/>
              </a:lnSpc>
              <a:spcBef>
                <a:spcPts val="0"/>
              </a:spcBef>
              <a:buNone/>
            </a:pPr>
            <a:r>
              <a:rPr lang="en-US" sz="1600" dirty="0"/>
              <a:t>TA 154/84. SatO2 94%. FC 85 lpm. Tª 36,2ºC. C, O, NH, NC, BEG. AC: </a:t>
            </a:r>
            <a:r>
              <a:rPr lang="en-US" sz="1600" dirty="0" err="1"/>
              <a:t>RsCsRs</a:t>
            </a:r>
            <a:r>
              <a:rPr lang="en-US" sz="1600" dirty="0"/>
              <a:t>, no </a:t>
            </a:r>
            <a:r>
              <a:rPr lang="en-US" sz="1600" dirty="0" err="1"/>
              <a:t>soplos</a:t>
            </a:r>
            <a:r>
              <a:rPr lang="en-US" sz="1600" dirty="0"/>
              <a:t>. AP: MVC. Abdomen: </a:t>
            </a:r>
            <a:r>
              <a:rPr lang="en-US" sz="1600" dirty="0" err="1"/>
              <a:t>blando</a:t>
            </a:r>
            <a:r>
              <a:rPr lang="en-US" sz="1600" dirty="0"/>
              <a:t> y </a:t>
            </a:r>
            <a:r>
              <a:rPr lang="en-US" sz="1600" dirty="0" err="1"/>
              <a:t>depresible</a:t>
            </a:r>
            <a:r>
              <a:rPr lang="en-US" sz="1600" dirty="0"/>
              <a:t>, no </a:t>
            </a:r>
            <a:r>
              <a:rPr lang="en-US" sz="1600" dirty="0" err="1"/>
              <a:t>masas</a:t>
            </a:r>
            <a:r>
              <a:rPr lang="en-US" sz="1600" dirty="0"/>
              <a:t> </a:t>
            </a:r>
            <a:r>
              <a:rPr lang="en-US" sz="1600" dirty="0" err="1"/>
              <a:t>ni</a:t>
            </a:r>
            <a:r>
              <a:rPr lang="en-US" sz="1600" dirty="0"/>
              <a:t> </a:t>
            </a:r>
            <a:r>
              <a:rPr lang="en-US" sz="1600" dirty="0" err="1"/>
              <a:t>visceromegalias</a:t>
            </a:r>
            <a:r>
              <a:rPr lang="en-US" sz="1600" dirty="0"/>
              <a:t>, no doloroso a la </a:t>
            </a:r>
            <a:r>
              <a:rPr lang="en-US" sz="1600" dirty="0" err="1"/>
              <a:t>palpación</a:t>
            </a:r>
            <a:r>
              <a:rPr lang="en-US" sz="1600" dirty="0"/>
              <a:t> profunda, Blumberg -, Rovsing -, Murphy -. No </a:t>
            </a:r>
            <a:r>
              <a:rPr lang="en-US" sz="1600" dirty="0" err="1"/>
              <a:t>signos</a:t>
            </a:r>
            <a:r>
              <a:rPr lang="en-US" sz="1600" dirty="0"/>
              <a:t> de </a:t>
            </a:r>
            <a:r>
              <a:rPr lang="en-US" sz="1600" dirty="0" err="1"/>
              <a:t>irritación</a:t>
            </a:r>
            <a:r>
              <a:rPr lang="en-US" sz="1600" dirty="0"/>
              <a:t> peritoneal. </a:t>
            </a:r>
            <a:r>
              <a:rPr lang="en-US" sz="1600" dirty="0" err="1"/>
              <a:t>Peristaltismo</a:t>
            </a:r>
            <a:r>
              <a:rPr lang="en-US" sz="1600" dirty="0"/>
              <a:t> </a:t>
            </a:r>
            <a:r>
              <a:rPr lang="en-US" sz="1600" dirty="0" err="1"/>
              <a:t>presente</a:t>
            </a:r>
            <a:r>
              <a:rPr lang="en-US" sz="1600" dirty="0"/>
              <a:t>. </a:t>
            </a:r>
            <a:r>
              <a:rPr lang="en-US" sz="1600" dirty="0" err="1"/>
              <a:t>S</a:t>
            </a:r>
            <a:r>
              <a:rPr lang="en-US" sz="1600" b="1" dirty="0" err="1"/>
              <a:t>ucusión</a:t>
            </a:r>
            <a:r>
              <a:rPr lang="en-US" sz="1600" b="1" dirty="0"/>
              <a:t> renal bilateral </a:t>
            </a:r>
            <a:r>
              <a:rPr lang="en-US" sz="1600" b="1" dirty="0" err="1"/>
              <a:t>dudosa</a:t>
            </a:r>
            <a:r>
              <a:rPr lang="en-US" sz="1600" b="1" dirty="0"/>
              <a:t> </a:t>
            </a:r>
            <a:r>
              <a:rPr lang="en-US" sz="1600" b="1" dirty="0" err="1"/>
              <a:t>izquierda</a:t>
            </a:r>
            <a:r>
              <a:rPr lang="en-US" sz="1600" b="1" dirty="0"/>
              <a:t>.</a:t>
            </a:r>
            <a:r>
              <a:rPr lang="en-US" sz="1600" dirty="0"/>
              <a:t> </a:t>
            </a:r>
            <a:r>
              <a:rPr lang="en-US" sz="1600" dirty="0" err="1"/>
              <a:t>Pulsos</a:t>
            </a:r>
            <a:r>
              <a:rPr lang="en-US" sz="1600" dirty="0"/>
              <a:t> </a:t>
            </a:r>
            <a:r>
              <a:rPr lang="en-US" sz="1600" dirty="0" err="1"/>
              <a:t>femorales</a:t>
            </a:r>
            <a:r>
              <a:rPr lang="en-US" sz="1600" dirty="0"/>
              <a:t> </a:t>
            </a:r>
            <a:r>
              <a:rPr lang="en-US" sz="1600" dirty="0" err="1"/>
              <a:t>presentes</a:t>
            </a:r>
            <a:r>
              <a:rPr lang="en-US" sz="1600" dirty="0"/>
              <a:t> y </a:t>
            </a:r>
            <a:r>
              <a:rPr lang="en-US" sz="1600" dirty="0" err="1"/>
              <a:t>simétricos</a:t>
            </a:r>
            <a:r>
              <a:rPr lang="en-US" sz="1600" dirty="0"/>
              <a:t>.</a:t>
            </a:r>
            <a:endParaRPr lang="en-US" sz="1600" dirty="0">
              <a:cs typeface="Calibri"/>
            </a:endParaRPr>
          </a:p>
          <a:p>
            <a:pPr>
              <a:lnSpc>
                <a:spcPct val="150000"/>
              </a:lnSpc>
              <a:spcBef>
                <a:spcPts val="0"/>
              </a:spcBef>
            </a:pPr>
            <a:r>
              <a:rPr lang="en-US" sz="1600" dirty="0" err="1"/>
              <a:t>Combutest</a:t>
            </a:r>
            <a:r>
              <a:rPr lang="en-US" sz="1600" dirty="0"/>
              <a:t>: </a:t>
            </a:r>
            <a:r>
              <a:rPr lang="en-US" sz="1600" b="1" dirty="0" err="1"/>
              <a:t>sangre</a:t>
            </a:r>
            <a:r>
              <a:rPr lang="en-US" sz="1600" b="1" dirty="0"/>
              <a:t> +++</a:t>
            </a:r>
            <a:endParaRPr lang="en-US" sz="1600" b="1" dirty="0">
              <a:cs typeface="Calibri"/>
            </a:endParaRPr>
          </a:p>
          <a:p>
            <a:pPr>
              <a:lnSpc>
                <a:spcPct val="150000"/>
              </a:lnSpc>
              <a:spcBef>
                <a:spcPts val="0"/>
              </a:spcBef>
            </a:pPr>
            <a:r>
              <a:rPr lang="en-US" sz="1600" dirty="0"/>
              <a:t>ID: </a:t>
            </a:r>
            <a:r>
              <a:rPr lang="en-US" sz="1600" dirty="0" err="1"/>
              <a:t>cólico</a:t>
            </a:r>
            <a:r>
              <a:rPr lang="en-US" sz="1600" dirty="0"/>
              <a:t> renal?</a:t>
            </a:r>
            <a:endParaRPr lang="en-US" sz="1600" dirty="0">
              <a:cs typeface="Calibri"/>
            </a:endParaRPr>
          </a:p>
          <a:p>
            <a:pPr>
              <a:lnSpc>
                <a:spcPct val="150000"/>
              </a:lnSpc>
              <a:spcBef>
                <a:spcPts val="0"/>
              </a:spcBef>
            </a:pPr>
            <a:r>
              <a:rPr lang="en-US" sz="1600" dirty="0"/>
              <a:t>Plan: </a:t>
            </a:r>
            <a:r>
              <a:rPr lang="en-US" sz="1600" dirty="0" err="1"/>
              <a:t>hidratación</a:t>
            </a:r>
            <a:r>
              <a:rPr lang="en-US" sz="1600" dirty="0"/>
              <a:t> + paracetamol/8h. Control de </a:t>
            </a:r>
            <a:r>
              <a:rPr lang="en-US" sz="1600" dirty="0" err="1"/>
              <a:t>temperatura</a:t>
            </a:r>
            <a:r>
              <a:rPr lang="en-US" sz="1600" dirty="0"/>
              <a:t>.</a:t>
            </a:r>
            <a:endParaRPr lang="en-US" sz="1600" dirty="0">
              <a:cs typeface="Calibri"/>
            </a:endParaRPr>
          </a:p>
          <a:p>
            <a:pPr marL="0" indent="0">
              <a:lnSpc>
                <a:spcPct val="150000"/>
              </a:lnSpc>
              <a:spcBef>
                <a:spcPts val="0"/>
              </a:spcBef>
              <a:buNone/>
            </a:pPr>
            <a:r>
              <a:rPr lang="en-US" sz="1600" dirty="0"/>
              <a:t>Si </a:t>
            </a:r>
            <a:r>
              <a:rPr lang="en-US" sz="1600" dirty="0" err="1"/>
              <a:t>fiebre</a:t>
            </a:r>
            <a:r>
              <a:rPr lang="en-US" sz="1600" dirty="0"/>
              <a:t>, </a:t>
            </a:r>
            <a:r>
              <a:rPr lang="en-US" sz="1600" dirty="0" err="1"/>
              <a:t>persiste</a:t>
            </a:r>
            <a:r>
              <a:rPr lang="en-US" sz="1600" dirty="0"/>
              <a:t> dolor o RAO </a:t>
            </a:r>
            <a:r>
              <a:rPr lang="en-US" sz="1600" dirty="0" err="1"/>
              <a:t>acudir</a:t>
            </a:r>
            <a:r>
              <a:rPr lang="en-US" sz="1600" dirty="0"/>
              <a:t> para </a:t>
            </a:r>
            <a:r>
              <a:rPr lang="en-US" sz="1600" dirty="0" err="1"/>
              <a:t>valoración</a:t>
            </a:r>
            <a:r>
              <a:rPr lang="en-US" sz="1600" dirty="0"/>
              <a:t>.</a:t>
            </a:r>
            <a:endParaRPr lang="en-US" sz="1600" dirty="0">
              <a:cs typeface="Calibri"/>
            </a:endParaRPr>
          </a:p>
        </p:txBody>
      </p:sp>
      <p:sp>
        <p:nvSpPr>
          <p:cNvPr id="21" name="Isosceles Triangle 20">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Isosceles Triangle 22">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50131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1B2441C-7AFE-43A7-87FE-3356A8078B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Freeform: Shape 34">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ítulo 1">
            <a:extLst>
              <a:ext uri="{FF2B5EF4-FFF2-40B4-BE49-F238E27FC236}">
                <a16:creationId xmlns:a16="http://schemas.microsoft.com/office/drawing/2014/main" id="{A40844BF-44E5-D0D0-844F-5CAF64B1DC82}"/>
              </a:ext>
            </a:extLst>
          </p:cNvPr>
          <p:cNvSpPr>
            <a:spLocks noGrp="1"/>
          </p:cNvSpPr>
          <p:nvPr>
            <p:ph type="title"/>
          </p:nvPr>
        </p:nvSpPr>
        <p:spPr>
          <a:xfrm>
            <a:off x="1116701" y="2452526"/>
            <a:ext cx="4248318" cy="1952947"/>
          </a:xfrm>
          <a:noFill/>
        </p:spPr>
        <p:txBody>
          <a:bodyPr vert="horz" lIns="91440" tIns="45720" rIns="91440" bIns="45720" rtlCol="0" anchor="ctr">
            <a:normAutofit/>
          </a:bodyPr>
          <a:lstStyle/>
          <a:p>
            <a:pPr algn="ctr"/>
            <a:r>
              <a:rPr lang="en-US" sz="3600" b="1">
                <a:ea typeface="+mj-lt"/>
                <a:cs typeface="+mj-lt"/>
              </a:rPr>
              <a:t>PROTOCOLO URGENCIAS HSJ</a:t>
            </a:r>
            <a:endParaRPr lang="es-ES" b="1">
              <a:ea typeface="+mj-ea"/>
              <a:cs typeface="+mj-cs"/>
            </a:endParaRPr>
          </a:p>
        </p:txBody>
      </p:sp>
      <p:sp>
        <p:nvSpPr>
          <p:cNvPr id="37" name="Rectangle 36">
            <a:extLst>
              <a:ext uri="{FF2B5EF4-FFF2-40B4-BE49-F238E27FC236}">
                <a16:creationId xmlns:a16="http://schemas.microsoft.com/office/drawing/2014/main" id="{EEF31B1A-1BB2-47DE-B18A-424413A9D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2051" y="1189367"/>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9FDBB0E-6648-40FA-8EA9-F5E39D798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99177" y="1361513"/>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B1ECBAC9-8FF8-4D44-BD49-6B81C381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951582" y="-621194"/>
            <a:ext cx="2495927" cy="1767670"/>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ectangle 42">
            <a:extLst>
              <a:ext uri="{FF2B5EF4-FFF2-40B4-BE49-F238E27FC236}">
                <a16:creationId xmlns:a16="http://schemas.microsoft.com/office/drawing/2014/main" id="{530F234A-713C-4B90-B43E-8F10C8B6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36578" y="419910"/>
            <a:ext cx="1130961" cy="11309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Rectangle 44">
            <a:extLst>
              <a:ext uri="{FF2B5EF4-FFF2-40B4-BE49-F238E27FC236}">
                <a16:creationId xmlns:a16="http://schemas.microsoft.com/office/drawing/2014/main" id="{3D9E8922-1B3D-4020-A05C-C539C0C55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35024" y="4167722"/>
            <a:ext cx="1079965" cy="107996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Rectangle 46">
            <a:extLst>
              <a:ext uri="{FF2B5EF4-FFF2-40B4-BE49-F238E27FC236}">
                <a16:creationId xmlns:a16="http://schemas.microsoft.com/office/drawing/2014/main" id="{A8064EBB-920B-4259-AC3A-6F286FAF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011922" y="4095164"/>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Rectangle 48">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5097" y="3345077"/>
            <a:ext cx="1316404" cy="131640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17113" y="4226109"/>
            <a:ext cx="586534" cy="58653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241090" y="5965012"/>
            <a:ext cx="696678" cy="6966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5870" y="5837885"/>
            <a:ext cx="2055357" cy="102767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549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7" descr="Diagrama&#10;&#10;Descripción generada automáticamente">
            <a:extLst>
              <a:ext uri="{FF2B5EF4-FFF2-40B4-BE49-F238E27FC236}">
                <a16:creationId xmlns:a16="http://schemas.microsoft.com/office/drawing/2014/main" id="{2DAE2230-3E5F-16AA-7091-78C86FC8E312}"/>
              </a:ext>
            </a:extLst>
          </p:cNvPr>
          <p:cNvPicPr>
            <a:picLocks noGrp="1" noChangeAspect="1"/>
          </p:cNvPicPr>
          <p:nvPr>
            <p:ph idx="1"/>
          </p:nvPr>
        </p:nvPicPr>
        <p:blipFill>
          <a:blip r:embed="rId2"/>
          <a:stretch>
            <a:fillRect/>
          </a:stretch>
        </p:blipFill>
        <p:spPr>
          <a:xfrm>
            <a:off x="2058996" y="643467"/>
            <a:ext cx="8074007" cy="5571065"/>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568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Diagrama&#10;&#10;Descripción generada automáticamente">
            <a:extLst>
              <a:ext uri="{FF2B5EF4-FFF2-40B4-BE49-F238E27FC236}">
                <a16:creationId xmlns:a16="http://schemas.microsoft.com/office/drawing/2014/main" id="{7C6EA2BB-25FB-245F-F460-6D389629954F}"/>
              </a:ext>
            </a:extLst>
          </p:cNvPr>
          <p:cNvPicPr>
            <a:picLocks noGrp="1" noChangeAspect="1"/>
          </p:cNvPicPr>
          <p:nvPr>
            <p:ph idx="1"/>
          </p:nvPr>
        </p:nvPicPr>
        <p:blipFill>
          <a:blip r:embed="rId2"/>
          <a:stretch>
            <a:fillRect/>
          </a:stretch>
        </p:blipFill>
        <p:spPr>
          <a:xfrm>
            <a:off x="3304941" y="643467"/>
            <a:ext cx="558211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190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1">
            <a:extLst>
              <a:ext uri="{FF2B5EF4-FFF2-40B4-BE49-F238E27FC236}">
                <a16:creationId xmlns:a16="http://schemas.microsoft.com/office/drawing/2014/main" id="{3A2F3CBF-15BC-7EBC-649D-628830AE34BA}"/>
              </a:ext>
            </a:extLst>
          </p:cNvPr>
          <p:cNvSpPr>
            <a:spLocks noGrp="1"/>
          </p:cNvSpPr>
          <p:nvPr>
            <p:ph type="title"/>
          </p:nvPr>
        </p:nvSpPr>
        <p:spPr>
          <a:xfrm>
            <a:off x="1070429" y="1199696"/>
            <a:ext cx="10515600" cy="1325563"/>
          </a:xfrm>
        </p:spPr>
        <p:txBody>
          <a:bodyPr>
            <a:normAutofit/>
          </a:bodyPr>
          <a:lstStyle/>
          <a:p>
            <a:r>
              <a:rPr lang="es-ES" sz="3600">
                <a:ea typeface="Calibri Light"/>
                <a:cs typeface="Calibri Light"/>
              </a:rPr>
              <a:t>Criterios de Infección de Orina según Sedimento de Orina</a:t>
            </a:r>
            <a:endParaRPr lang="es-ES" sz="3600"/>
          </a:p>
        </p:txBody>
      </p:sp>
      <p:graphicFrame>
        <p:nvGraphicFramePr>
          <p:cNvPr id="8" name="Tabla 4">
            <a:extLst>
              <a:ext uri="{FF2B5EF4-FFF2-40B4-BE49-F238E27FC236}">
                <a16:creationId xmlns:a16="http://schemas.microsoft.com/office/drawing/2014/main" id="{9E5C97A6-A9A4-6D48-64C8-EF30C3B87DEB}"/>
              </a:ext>
            </a:extLst>
          </p:cNvPr>
          <p:cNvGraphicFramePr>
            <a:graphicFrameLocks noGrp="1"/>
          </p:cNvGraphicFramePr>
          <p:nvPr>
            <p:extLst>
              <p:ext uri="{D42A27DB-BD31-4B8C-83A1-F6EECF244321}">
                <p14:modId xmlns:p14="http://schemas.microsoft.com/office/powerpoint/2010/main" val="2341618950"/>
              </p:ext>
            </p:extLst>
          </p:nvPr>
        </p:nvGraphicFramePr>
        <p:xfrm>
          <a:off x="1874236" y="2870305"/>
          <a:ext cx="8127999" cy="2021840"/>
        </p:xfrm>
        <a:graphic>
          <a:graphicData uri="http://schemas.openxmlformats.org/drawingml/2006/table">
            <a:tbl>
              <a:tblPr firstRow="1" bandRow="1">
                <a:tableStyleId>{00A15C55-8517-42AA-B614-E9B94910E393}</a:tableStyleId>
              </a:tblPr>
              <a:tblGrid>
                <a:gridCol w="2709333">
                  <a:extLst>
                    <a:ext uri="{9D8B030D-6E8A-4147-A177-3AD203B41FA5}">
                      <a16:colId xmlns:a16="http://schemas.microsoft.com/office/drawing/2014/main" val="1147094637"/>
                    </a:ext>
                  </a:extLst>
                </a:gridCol>
                <a:gridCol w="2709333">
                  <a:extLst>
                    <a:ext uri="{9D8B030D-6E8A-4147-A177-3AD203B41FA5}">
                      <a16:colId xmlns:a16="http://schemas.microsoft.com/office/drawing/2014/main" val="3876070048"/>
                    </a:ext>
                  </a:extLst>
                </a:gridCol>
                <a:gridCol w="2709333">
                  <a:extLst>
                    <a:ext uri="{9D8B030D-6E8A-4147-A177-3AD203B41FA5}">
                      <a16:colId xmlns:a16="http://schemas.microsoft.com/office/drawing/2014/main" val="2662103680"/>
                    </a:ext>
                  </a:extLst>
                </a:gridCol>
              </a:tblGrid>
              <a:tr h="370840">
                <a:tc gridSpan="3">
                  <a:txBody>
                    <a:bodyPr/>
                    <a:lstStyle/>
                    <a:p>
                      <a:r>
                        <a:rPr lang="es-ES"/>
                        <a:t>SEDIMENTO ORINA</a:t>
                      </a:r>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847241401"/>
                  </a:ext>
                </a:extLst>
              </a:tr>
              <a:tr h="370840">
                <a:tc>
                  <a:txBody>
                    <a:bodyPr/>
                    <a:lstStyle/>
                    <a:p>
                      <a:r>
                        <a:rPr lang="es-ES"/>
                        <a:t>Nitritos</a:t>
                      </a:r>
                    </a:p>
                  </a:txBody>
                  <a:tcPr/>
                </a:tc>
                <a:tc>
                  <a:txBody>
                    <a:bodyPr/>
                    <a:lstStyle/>
                    <a:p>
                      <a:r>
                        <a:rPr lang="es-ES"/>
                        <a:t>Positivos</a:t>
                      </a:r>
                    </a:p>
                  </a:txBody>
                  <a:tcPr/>
                </a:tc>
                <a:tc>
                  <a:txBody>
                    <a:bodyPr/>
                    <a:lstStyle/>
                    <a:p>
                      <a:r>
                        <a:rPr lang="es-ES"/>
                        <a:t>Especificidad 100%</a:t>
                      </a:r>
                    </a:p>
                    <a:p>
                      <a:r>
                        <a:rPr lang="es-ES"/>
                        <a:t>Sensibilidad 50%</a:t>
                      </a:r>
                    </a:p>
                  </a:txBody>
                  <a:tcPr/>
                </a:tc>
                <a:extLst>
                  <a:ext uri="{0D108BD9-81ED-4DB2-BD59-A6C34878D82A}">
                    <a16:rowId xmlns:a16="http://schemas.microsoft.com/office/drawing/2014/main" val="3291353355"/>
                  </a:ext>
                </a:extLst>
              </a:tr>
              <a:tr h="370840">
                <a:tc>
                  <a:txBody>
                    <a:bodyPr/>
                    <a:lstStyle/>
                    <a:p>
                      <a:r>
                        <a:rPr lang="es-ES"/>
                        <a:t>Leucocitos</a:t>
                      </a:r>
                    </a:p>
                  </a:txBody>
                  <a:tcPr/>
                </a:tc>
                <a:tc>
                  <a:txBody>
                    <a:bodyPr/>
                    <a:lstStyle/>
                    <a:p>
                      <a:r>
                        <a:rPr lang="es-ES"/>
                        <a:t>&gt; 10 leucocitos /c</a:t>
                      </a:r>
                    </a:p>
                  </a:txBody>
                  <a:tcPr/>
                </a:tc>
                <a:tc>
                  <a:txBody>
                    <a:bodyPr/>
                    <a:lstStyle/>
                    <a:p>
                      <a:r>
                        <a:rPr lang="es-ES"/>
                        <a:t>Especificidad 17-93%</a:t>
                      </a:r>
                    </a:p>
                    <a:p>
                      <a:r>
                        <a:rPr lang="es-ES"/>
                        <a:t>Sensibilidad 48-68%</a:t>
                      </a:r>
                    </a:p>
                  </a:txBody>
                  <a:tcPr/>
                </a:tc>
                <a:extLst>
                  <a:ext uri="{0D108BD9-81ED-4DB2-BD59-A6C34878D82A}">
                    <a16:rowId xmlns:a16="http://schemas.microsoft.com/office/drawing/2014/main" val="1008880078"/>
                  </a:ext>
                </a:extLst>
              </a:tr>
              <a:tr h="370840">
                <a:tc>
                  <a:txBody>
                    <a:bodyPr/>
                    <a:lstStyle/>
                    <a:p>
                      <a:r>
                        <a:rPr lang="es-ES"/>
                        <a:t>Bacterias</a:t>
                      </a:r>
                    </a:p>
                  </a:txBody>
                  <a:tcPr/>
                </a:tc>
                <a:tc>
                  <a:txBody>
                    <a:bodyPr/>
                    <a:lstStyle/>
                    <a:p>
                      <a:r>
                        <a:rPr lang="es-ES"/>
                        <a:t>Positivo a partir de 20 / c</a:t>
                      </a:r>
                    </a:p>
                  </a:txBody>
                  <a:tcPr/>
                </a:tc>
                <a:tc>
                  <a:txBody>
                    <a:bodyPr/>
                    <a:lstStyle/>
                    <a:p>
                      <a:endParaRPr lang="es-ES"/>
                    </a:p>
                  </a:txBody>
                  <a:tcPr/>
                </a:tc>
                <a:extLst>
                  <a:ext uri="{0D108BD9-81ED-4DB2-BD59-A6C34878D82A}">
                    <a16:rowId xmlns:a16="http://schemas.microsoft.com/office/drawing/2014/main" val="3494434082"/>
                  </a:ext>
                </a:extLst>
              </a:tr>
            </a:tbl>
          </a:graphicData>
        </a:graphic>
      </p:graphicFrame>
    </p:spTree>
    <p:extLst>
      <p:ext uri="{BB962C8B-B14F-4D97-AF65-F5344CB8AC3E}">
        <p14:creationId xmlns:p14="http://schemas.microsoft.com/office/powerpoint/2010/main" val="121344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4" descr="Texto&#10;&#10;Descripción generada automáticamente">
            <a:extLst>
              <a:ext uri="{FF2B5EF4-FFF2-40B4-BE49-F238E27FC236}">
                <a16:creationId xmlns:a16="http://schemas.microsoft.com/office/drawing/2014/main" id="{167DE1A8-0D25-D6A0-7334-CE03A1016237}"/>
              </a:ext>
            </a:extLst>
          </p:cNvPr>
          <p:cNvPicPr>
            <a:picLocks noChangeAspect="1"/>
          </p:cNvPicPr>
          <p:nvPr/>
        </p:nvPicPr>
        <p:blipFill>
          <a:blip r:embed="rId2"/>
          <a:stretch>
            <a:fillRect/>
          </a:stretch>
        </p:blipFill>
        <p:spPr>
          <a:xfrm>
            <a:off x="3924840" y="7714"/>
            <a:ext cx="4989302" cy="6851349"/>
          </a:xfrm>
          <a:prstGeom prst="rect">
            <a:avLst/>
          </a:prstGeom>
        </p:spPr>
      </p:pic>
    </p:spTree>
    <p:extLst>
      <p:ext uri="{BB962C8B-B14F-4D97-AF65-F5344CB8AC3E}">
        <p14:creationId xmlns:p14="http://schemas.microsoft.com/office/powerpoint/2010/main" val="3522958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5FCCB4C-A78D-2DD2-44A5-EFF4683BF30B}"/>
              </a:ext>
            </a:extLst>
          </p:cNvPr>
          <p:cNvSpPr>
            <a:spLocks noGrp="1"/>
          </p:cNvSpPr>
          <p:nvPr>
            <p:ph type="title"/>
          </p:nvPr>
        </p:nvSpPr>
        <p:spPr>
          <a:xfrm>
            <a:off x="1180496" y="621792"/>
            <a:ext cx="4452862" cy="5413248"/>
          </a:xfrm>
        </p:spPr>
        <p:txBody>
          <a:bodyPr>
            <a:normAutofit/>
          </a:bodyPr>
          <a:lstStyle/>
          <a:p>
            <a:r>
              <a:rPr lang="es-ES" sz="3600" dirty="0">
                <a:cs typeface="Calibri Light"/>
              </a:rPr>
              <a:t>BIBLIOGRAFÍA</a:t>
            </a:r>
            <a:endParaRPr lang="es-ES" sz="3600" dirty="0"/>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7641C35C-0A9C-D2C2-CD24-C18518E07921}"/>
              </a:ext>
            </a:extLst>
          </p:cNvPr>
          <p:cNvSpPr>
            <a:spLocks noGrp="1"/>
          </p:cNvSpPr>
          <p:nvPr>
            <p:ph idx="1"/>
          </p:nvPr>
        </p:nvSpPr>
        <p:spPr>
          <a:xfrm>
            <a:off x="4949372" y="977294"/>
            <a:ext cx="6599160" cy="5237237"/>
          </a:xfrm>
          <a:noFill/>
        </p:spPr>
        <p:txBody>
          <a:bodyPr anchor="ctr">
            <a:normAutofit/>
          </a:bodyPr>
          <a:lstStyle/>
          <a:p>
            <a:pPr algn="just">
              <a:lnSpc>
                <a:spcPct val="150000"/>
              </a:lnSpc>
            </a:pPr>
            <a:r>
              <a:rPr lang="es-ES" sz="2000" dirty="0" err="1">
                <a:ea typeface="+mn-lt"/>
                <a:cs typeface="+mn-lt"/>
              </a:rPr>
              <a:t>Jimenez</a:t>
            </a:r>
            <a:r>
              <a:rPr lang="es-ES" sz="2000" dirty="0">
                <a:ea typeface="+mn-lt"/>
                <a:cs typeface="+mn-lt"/>
              </a:rPr>
              <a:t> Murillo L, Montero Pérez FJ, Roig García JJ et al.  Lumbalgia aguda. Lumbociática.  En: </a:t>
            </a:r>
            <a:r>
              <a:rPr lang="es-ES" sz="2000" dirty="0" err="1">
                <a:ea typeface="+mn-lt"/>
                <a:cs typeface="+mn-lt"/>
              </a:rPr>
              <a:t>Jimenez</a:t>
            </a:r>
            <a:r>
              <a:rPr lang="es-ES" sz="2000" dirty="0">
                <a:ea typeface="+mn-lt"/>
                <a:cs typeface="+mn-lt"/>
              </a:rPr>
              <a:t> Murillo L, Montero Pérez editores. Medicina de urgencias y emergencias. Medicina diagnóstica y protocolos de actuación. 6a ed. Barcelona: Elsevier; 2018. </a:t>
            </a:r>
          </a:p>
          <a:p>
            <a:pPr algn="just">
              <a:lnSpc>
                <a:spcPct val="150000"/>
              </a:lnSpc>
            </a:pPr>
            <a:r>
              <a:rPr lang="es-ES" sz="2000" dirty="0">
                <a:ea typeface="+mn-lt"/>
                <a:cs typeface="+mn-lt"/>
              </a:rPr>
              <a:t>SERVICIOS DE RADIOLOGÍA, UROLOGÍA Y URGENCIAS. GUÍA DE ATENCIÓN DEL PACIENCIENTE CON COLICO RENAL EN EL SERVICIO DE URGENCIAS. En PO-163_HU(E)HSJ-URG. Hospital San Jorge, Huesca. Marzo 2020. </a:t>
            </a:r>
            <a:endParaRPr lang="es-ES" dirty="0">
              <a:cs typeface="Calibri" panose="020F0502020204030204"/>
            </a:endParaRPr>
          </a:p>
          <a:p>
            <a:pPr algn="just"/>
            <a:endParaRPr lang="es-ES" sz="2000" dirty="0">
              <a:cs typeface="Calibri"/>
            </a:endParaRPr>
          </a:p>
        </p:txBody>
      </p:sp>
    </p:spTree>
    <p:extLst>
      <p:ext uri="{BB962C8B-B14F-4D97-AF65-F5344CB8AC3E}">
        <p14:creationId xmlns:p14="http://schemas.microsoft.com/office/powerpoint/2010/main" val="2704572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ítulo 1">
            <a:extLst>
              <a:ext uri="{FF2B5EF4-FFF2-40B4-BE49-F238E27FC236}">
                <a16:creationId xmlns:a16="http://schemas.microsoft.com/office/drawing/2014/main" id="{CC4E4112-34B9-7C18-A150-333605E24343}"/>
              </a:ext>
            </a:extLst>
          </p:cNvPr>
          <p:cNvSpPr>
            <a:spLocks noGrp="1"/>
          </p:cNvSpPr>
          <p:nvPr>
            <p:ph type="ctrTitle"/>
          </p:nvPr>
        </p:nvSpPr>
        <p:spPr>
          <a:xfrm>
            <a:off x="3204642" y="2353641"/>
            <a:ext cx="5782716" cy="2150719"/>
          </a:xfrm>
          <a:noFill/>
        </p:spPr>
        <p:txBody>
          <a:bodyPr anchor="ctr">
            <a:normAutofit/>
          </a:bodyPr>
          <a:lstStyle/>
          <a:p>
            <a:r>
              <a:rPr lang="es-ES" sz="5400" b="1" dirty="0">
                <a:solidFill>
                  <a:srgbClr val="080808"/>
                </a:solidFill>
                <a:cs typeface="Calibri Light"/>
              </a:rPr>
              <a:t>GRACIAS</a:t>
            </a:r>
            <a:endParaRPr lang="es-ES" sz="5400" b="1"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7041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2441C-7AFE-43A7-87FE-3356A8078B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Freeform: Shape 11">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ítulo 1">
            <a:extLst>
              <a:ext uri="{FF2B5EF4-FFF2-40B4-BE49-F238E27FC236}">
                <a16:creationId xmlns:a16="http://schemas.microsoft.com/office/drawing/2014/main" id="{98D35B85-0B7D-1972-3527-BE6F4537CB9D}"/>
              </a:ext>
            </a:extLst>
          </p:cNvPr>
          <p:cNvSpPr>
            <a:spLocks noGrp="1"/>
          </p:cNvSpPr>
          <p:nvPr>
            <p:ph type="title"/>
          </p:nvPr>
        </p:nvSpPr>
        <p:spPr>
          <a:xfrm>
            <a:off x="1116701" y="2452526"/>
            <a:ext cx="4248318" cy="1952947"/>
          </a:xfrm>
          <a:noFill/>
        </p:spPr>
        <p:txBody>
          <a:bodyPr vert="horz" lIns="91440" tIns="45720" rIns="91440" bIns="45720" rtlCol="0" anchor="ctr">
            <a:normAutofit/>
          </a:bodyPr>
          <a:lstStyle/>
          <a:p>
            <a:pPr algn="ctr"/>
            <a:r>
              <a:rPr lang="en-US" sz="3600" b="1">
                <a:solidFill>
                  <a:srgbClr val="080808"/>
                </a:solidFill>
                <a:ea typeface="Calibri Light"/>
                <a:cs typeface="Calibri Light"/>
              </a:rPr>
              <a:t>24 Horas </a:t>
            </a:r>
            <a:r>
              <a:rPr lang="en-US" sz="3600" b="1" err="1">
                <a:solidFill>
                  <a:srgbClr val="080808"/>
                </a:solidFill>
                <a:ea typeface="Calibri Light"/>
                <a:cs typeface="Calibri Light"/>
              </a:rPr>
              <a:t>después</a:t>
            </a:r>
            <a:r>
              <a:rPr lang="en-US" sz="3600" b="1">
                <a:solidFill>
                  <a:srgbClr val="080808"/>
                </a:solidFill>
                <a:ea typeface="Calibri Light"/>
                <a:cs typeface="Calibri Light"/>
              </a:rPr>
              <a:t>...</a:t>
            </a:r>
            <a:endParaRPr lang="en-US" sz="3600" b="1" kern="1200">
              <a:solidFill>
                <a:srgbClr val="080808"/>
              </a:solidFill>
              <a:latin typeface="+mj-lt"/>
              <a:ea typeface="+mj-ea"/>
              <a:cs typeface="+mj-cs"/>
            </a:endParaRPr>
          </a:p>
        </p:txBody>
      </p:sp>
      <p:sp>
        <p:nvSpPr>
          <p:cNvPr id="14" name="Rectangle 13">
            <a:extLst>
              <a:ext uri="{FF2B5EF4-FFF2-40B4-BE49-F238E27FC236}">
                <a16:creationId xmlns:a16="http://schemas.microsoft.com/office/drawing/2014/main" id="{EEF31B1A-1BB2-47DE-B18A-424413A9D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2051" y="1189367"/>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FDBB0E-6648-40FA-8EA9-F5E39D798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99177" y="1361513"/>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1ECBAC9-8FF8-4D44-BD49-6B81C381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951582" y="-621194"/>
            <a:ext cx="2495927" cy="1767670"/>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530F234A-713C-4B90-B43E-8F10C8B6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36578" y="419910"/>
            <a:ext cx="1130961" cy="11309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3D9E8922-1B3D-4020-A05C-C539C0C55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35024" y="4167722"/>
            <a:ext cx="1079965" cy="107996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A8064EBB-920B-4259-AC3A-6F286FAF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011922" y="4095164"/>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5097" y="3345077"/>
            <a:ext cx="1316404" cy="131640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17113" y="4226109"/>
            <a:ext cx="586534" cy="58653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241090" y="5965012"/>
            <a:ext cx="696678" cy="6966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5870" y="5837885"/>
            <a:ext cx="2055357" cy="102767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95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881DAC-A97D-6EF2-1A3E-8B9FC32F798B}"/>
              </a:ext>
            </a:extLst>
          </p:cNvPr>
          <p:cNvSpPr>
            <a:spLocks noGrp="1"/>
          </p:cNvSpPr>
          <p:nvPr>
            <p:ph type="title"/>
          </p:nvPr>
        </p:nvSpPr>
        <p:spPr>
          <a:xfrm>
            <a:off x="643467" y="1698171"/>
            <a:ext cx="3962061" cy="4516360"/>
          </a:xfrm>
        </p:spPr>
        <p:txBody>
          <a:bodyPr anchor="t">
            <a:normAutofit/>
          </a:bodyPr>
          <a:lstStyle/>
          <a:p>
            <a:r>
              <a:rPr lang="es-ES" sz="3300" b="1">
                <a:cs typeface="Calibri Light"/>
              </a:rPr>
              <a:t>Urgencias </a:t>
            </a:r>
            <a:br>
              <a:rPr lang="es-ES" sz="3300" b="1">
                <a:cs typeface="Calibri Light"/>
              </a:rPr>
            </a:br>
            <a:r>
              <a:rPr lang="es-ES" sz="3300">
                <a:cs typeface="Calibri Light"/>
              </a:rPr>
              <a:t>Domingo 04/09/2022 18:28</a:t>
            </a:r>
            <a:endParaRPr lang="es-ES" sz="3300" b="1">
              <a:ea typeface="Calibri Light" panose="020F0302020204030204"/>
              <a:cs typeface="Calibri Light"/>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F076D7F3-8FC6-9C24-887F-8BAE70AB6F45}"/>
              </a:ext>
            </a:extLst>
          </p:cNvPr>
          <p:cNvSpPr>
            <a:spLocks noGrp="1"/>
          </p:cNvSpPr>
          <p:nvPr>
            <p:ph idx="1"/>
          </p:nvPr>
        </p:nvSpPr>
        <p:spPr>
          <a:xfrm>
            <a:off x="5070020" y="980662"/>
            <a:ext cx="6478513" cy="5233870"/>
          </a:xfrm>
        </p:spPr>
        <p:txBody>
          <a:bodyPr vert="horz" lIns="91440" tIns="45720" rIns="91440" bIns="45720" rtlCol="0" anchor="t">
            <a:normAutofit lnSpcReduction="10000"/>
          </a:bodyPr>
          <a:lstStyle/>
          <a:p>
            <a:pPr marL="0" indent="0">
              <a:buNone/>
            </a:pPr>
            <a:r>
              <a:rPr lang="es-ES" sz="1600" b="1" dirty="0">
                <a:ea typeface="+mn-lt"/>
                <a:cs typeface="+mn-lt"/>
              </a:rPr>
              <a:t>HISTORIA ACTUAL:</a:t>
            </a:r>
            <a:endParaRPr lang="es-ES" sz="1600" b="1" dirty="0">
              <a:ea typeface="Calibri" panose="020F0502020204030204"/>
              <a:cs typeface="Calibri" panose="020F0502020204030204"/>
            </a:endParaRPr>
          </a:p>
          <a:p>
            <a:pPr marL="0" indent="0">
              <a:buNone/>
            </a:pPr>
            <a:r>
              <a:rPr lang="es-ES" sz="1600" dirty="0">
                <a:ea typeface="+mn-lt"/>
                <a:cs typeface="+mn-lt"/>
              </a:rPr>
              <a:t>Paciente de 59 años que acude al Servicio de Urgencias por dolor tipo cólico en </a:t>
            </a:r>
            <a:r>
              <a:rPr lang="es-ES" sz="1600" b="1" dirty="0">
                <a:ea typeface="+mn-lt"/>
                <a:cs typeface="+mn-lt"/>
              </a:rPr>
              <a:t>fosa iliaca derecha</a:t>
            </a:r>
            <a:r>
              <a:rPr lang="es-ES" sz="1600" dirty="0">
                <a:ea typeface="+mn-lt"/>
                <a:cs typeface="+mn-lt"/>
              </a:rPr>
              <a:t> irradiado a región lumbar y testicular. Refiere </a:t>
            </a:r>
            <a:r>
              <a:rPr lang="es-ES" sz="1600" b="1" dirty="0">
                <a:ea typeface="+mn-lt"/>
                <a:cs typeface="+mn-lt"/>
              </a:rPr>
              <a:t>disuria y nauseas asociadas</a:t>
            </a:r>
            <a:r>
              <a:rPr lang="es-ES" sz="1600" dirty="0">
                <a:ea typeface="+mn-lt"/>
                <a:cs typeface="+mn-lt"/>
              </a:rPr>
              <a:t>. No fiebre. No edemas. No otra clínica acompañante.</a:t>
            </a:r>
            <a:endParaRPr lang="es-ES" sz="1600" dirty="0">
              <a:ea typeface="Calibri" panose="020F0502020204030204"/>
              <a:cs typeface="Calibri" panose="020F0502020204030204"/>
            </a:endParaRPr>
          </a:p>
          <a:p>
            <a:pPr marL="0" indent="0">
              <a:buNone/>
            </a:pPr>
            <a:endParaRPr lang="es-ES" sz="1600">
              <a:ea typeface="+mn-lt"/>
              <a:cs typeface="+mn-lt"/>
            </a:endParaRPr>
          </a:p>
          <a:p>
            <a:pPr marL="0" indent="0">
              <a:buNone/>
            </a:pPr>
            <a:r>
              <a:rPr lang="es-ES" sz="1600" b="1" dirty="0">
                <a:ea typeface="+mn-lt"/>
                <a:cs typeface="+mn-lt"/>
              </a:rPr>
              <a:t>EXPLORACIÓN FÍSICA:</a:t>
            </a:r>
            <a:endParaRPr lang="es-ES" sz="1600" b="1" dirty="0">
              <a:ea typeface="Calibri" panose="020F0502020204030204"/>
              <a:cs typeface="Calibri" panose="020F0502020204030204"/>
            </a:endParaRPr>
          </a:p>
          <a:p>
            <a:pPr marL="0" indent="0">
              <a:buNone/>
            </a:pPr>
            <a:r>
              <a:rPr lang="es-ES" sz="1600" dirty="0">
                <a:ea typeface="+mn-lt"/>
                <a:cs typeface="+mn-lt"/>
              </a:rPr>
              <a:t>04/09/2022 18:34:39, Tensión Arterial: 152/86 , Frecuencia Cardiaca: 83 p.m., Temperatura: 36,60 </a:t>
            </a:r>
            <a:r>
              <a:rPr lang="es-ES" sz="1600" dirty="0" err="1">
                <a:ea typeface="+mn-lt"/>
                <a:cs typeface="+mn-lt"/>
              </a:rPr>
              <a:t>ºC</a:t>
            </a:r>
            <a:r>
              <a:rPr lang="es-ES" sz="1600" dirty="0">
                <a:ea typeface="+mn-lt"/>
                <a:cs typeface="+mn-lt"/>
              </a:rPr>
              <a:t>, Timpánica , Saturación de Oxigeno: 94</a:t>
            </a:r>
            <a:endParaRPr lang="es-ES" sz="1600" dirty="0">
              <a:ea typeface="Calibri" panose="020F0502020204030204"/>
              <a:cs typeface="Calibri" panose="020F0502020204030204"/>
            </a:endParaRPr>
          </a:p>
          <a:p>
            <a:pPr marL="0" indent="0">
              <a:buNone/>
            </a:pPr>
            <a:r>
              <a:rPr lang="es-ES" sz="1600" dirty="0">
                <a:ea typeface="+mn-lt"/>
                <a:cs typeface="+mn-lt"/>
              </a:rPr>
              <a:t>Paciente alerta y orientado, normohidratado, </a:t>
            </a:r>
            <a:r>
              <a:rPr lang="es-ES" sz="1600" dirty="0" err="1">
                <a:ea typeface="+mn-lt"/>
                <a:cs typeface="+mn-lt"/>
              </a:rPr>
              <a:t>normocoloreado</a:t>
            </a:r>
            <a:r>
              <a:rPr lang="es-ES" sz="1600" dirty="0">
                <a:ea typeface="+mn-lt"/>
                <a:cs typeface="+mn-lt"/>
              </a:rPr>
              <a:t>, </a:t>
            </a:r>
            <a:r>
              <a:rPr lang="es-ES" sz="1600" dirty="0" err="1">
                <a:ea typeface="+mn-lt"/>
                <a:cs typeface="+mn-lt"/>
              </a:rPr>
              <a:t>eupneico</a:t>
            </a:r>
            <a:r>
              <a:rPr lang="es-ES" sz="1600" dirty="0">
                <a:ea typeface="+mn-lt"/>
                <a:cs typeface="+mn-lt"/>
              </a:rPr>
              <a:t> en reposo, aparente buen estado general.</a:t>
            </a:r>
            <a:endParaRPr lang="es-ES" sz="1600" dirty="0">
              <a:ea typeface="Calibri" panose="020F0502020204030204"/>
              <a:cs typeface="Calibri" panose="020F0502020204030204"/>
            </a:endParaRPr>
          </a:p>
          <a:p>
            <a:pPr marL="0" indent="0">
              <a:buNone/>
            </a:pPr>
            <a:r>
              <a:rPr lang="es-ES" sz="1600" dirty="0">
                <a:ea typeface="+mn-lt"/>
                <a:cs typeface="+mn-lt"/>
              </a:rPr>
              <a:t>AC: tonos rítmicos sin soplos</a:t>
            </a:r>
            <a:endParaRPr lang="es-ES" sz="1600" dirty="0">
              <a:ea typeface="Calibri" panose="020F0502020204030204"/>
              <a:cs typeface="Calibri" panose="020F0502020204030204"/>
            </a:endParaRPr>
          </a:p>
          <a:p>
            <a:pPr marL="0" indent="0">
              <a:buNone/>
            </a:pPr>
            <a:r>
              <a:rPr lang="es-ES" sz="1600" dirty="0">
                <a:ea typeface="+mn-lt"/>
                <a:cs typeface="+mn-lt"/>
              </a:rPr>
              <a:t>AP: murmullo vesicular conservado sin ruidos sobreañadidos</a:t>
            </a:r>
            <a:endParaRPr lang="es-ES" sz="1600" dirty="0">
              <a:ea typeface="Calibri" panose="020F0502020204030204"/>
              <a:cs typeface="Calibri" panose="020F0502020204030204"/>
            </a:endParaRPr>
          </a:p>
          <a:p>
            <a:pPr marL="0" indent="0">
              <a:buNone/>
            </a:pPr>
            <a:r>
              <a:rPr lang="es-ES" sz="1600" dirty="0">
                <a:ea typeface="+mn-lt"/>
                <a:cs typeface="+mn-lt"/>
              </a:rPr>
              <a:t>Abdomen: blando, depresible, no doloroso a la palpación profunda, sin signos de irritación peritoneal, Murphy, Blumberg y Rovsing negativos, no defensa abdominal, peristaltismo presente, percusión timpánica, no se palpan masas ni megalias.</a:t>
            </a:r>
            <a:endParaRPr lang="es-ES" sz="1600" dirty="0">
              <a:ea typeface="Calibri" panose="020F0502020204030204"/>
              <a:cs typeface="Calibri" panose="020F0502020204030204"/>
            </a:endParaRPr>
          </a:p>
          <a:p>
            <a:pPr marL="0" indent="0">
              <a:buNone/>
            </a:pPr>
            <a:r>
              <a:rPr lang="es-ES" sz="1600" b="1" dirty="0">
                <a:ea typeface="+mn-lt"/>
                <a:cs typeface="+mn-lt"/>
              </a:rPr>
              <a:t>Puño percusión renal negativa bilateral. Guyon negativos</a:t>
            </a:r>
            <a:endParaRPr lang="es-ES" sz="1600" b="1" dirty="0">
              <a:ea typeface="Calibri" panose="020F0502020204030204"/>
              <a:cs typeface="Calibri" panose="020F0502020204030204"/>
            </a:endParaRPr>
          </a:p>
          <a:p>
            <a:pPr marL="0" indent="0">
              <a:buNone/>
            </a:pPr>
            <a:r>
              <a:rPr lang="es-ES" sz="1600" dirty="0">
                <a:ea typeface="+mn-lt"/>
                <a:cs typeface="+mn-lt"/>
              </a:rPr>
              <a:t>EEII: simétricas, sin edemas, sin signos de TVP, pulsos periféricos presentes, buena perfusión distal.</a:t>
            </a:r>
            <a:endParaRPr lang="es-ES" sz="1600" dirty="0">
              <a:ea typeface="Calibri" panose="020F0502020204030204"/>
              <a:cs typeface="Calibri" panose="020F0502020204030204"/>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7569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5589416E-42B7-0BFF-9A35-BAAC963281E9}"/>
              </a:ext>
            </a:extLst>
          </p:cNvPr>
          <p:cNvSpPr>
            <a:spLocks noGrp="1"/>
          </p:cNvSpPr>
          <p:nvPr>
            <p:ph idx="1"/>
          </p:nvPr>
        </p:nvSpPr>
        <p:spPr>
          <a:xfrm>
            <a:off x="555529" y="993680"/>
            <a:ext cx="6478513" cy="5307115"/>
          </a:xfrm>
        </p:spPr>
        <p:txBody>
          <a:bodyPr vert="horz" lIns="91440" tIns="45720" rIns="91440" bIns="45720" rtlCol="0" anchor="t">
            <a:normAutofit fontScale="92500" lnSpcReduction="20000"/>
          </a:bodyPr>
          <a:lstStyle/>
          <a:p>
            <a:pPr>
              <a:buNone/>
            </a:pPr>
            <a:r>
              <a:rPr lang="es-ES" sz="1800" b="1" dirty="0">
                <a:ea typeface="+mn-lt"/>
                <a:cs typeface="+mn-lt"/>
              </a:rPr>
              <a:t>RESUMEN DE PRUEBAS COMPLEMENTARIAS:</a:t>
            </a:r>
            <a:endParaRPr lang="es-ES" sz="1800" b="1" dirty="0"/>
          </a:p>
          <a:p>
            <a:pPr>
              <a:buNone/>
            </a:pPr>
            <a:r>
              <a:rPr lang="es-ES" sz="1800" dirty="0">
                <a:ea typeface="+mn-lt"/>
                <a:cs typeface="+mn-lt"/>
              </a:rPr>
              <a:t>- RX ABDOMEN:</a:t>
            </a:r>
            <a:endParaRPr lang="es-ES" sz="1800" dirty="0"/>
          </a:p>
          <a:p>
            <a:pPr algn="just">
              <a:buNone/>
            </a:pPr>
            <a:r>
              <a:rPr lang="es-ES" sz="1700" b="1" dirty="0"/>
              <a:t>Litiasis de 9 mm</a:t>
            </a:r>
            <a:r>
              <a:rPr lang="es-ES" sz="1700" dirty="0"/>
              <a:t> proyectada sobre teórico tercio medio ureteral izquierdo, localizada entre las apófisis transversas izquierdas de L2 y L3.</a:t>
            </a:r>
            <a:endParaRPr lang="es-ES" sz="1700" dirty="0">
              <a:cs typeface="Calibri"/>
            </a:endParaRPr>
          </a:p>
          <a:p>
            <a:pPr algn="just">
              <a:buNone/>
            </a:pPr>
            <a:r>
              <a:rPr lang="es-ES" sz="1700" dirty="0"/>
              <a:t>No se identifican litiasis radiopacas en el teórico trayecto renoureteral derecho.</a:t>
            </a:r>
            <a:endParaRPr lang="es-ES" sz="1700" dirty="0">
              <a:cs typeface="Calibri" panose="020F0502020204030204"/>
            </a:endParaRPr>
          </a:p>
          <a:p>
            <a:pPr algn="just">
              <a:buNone/>
            </a:pPr>
            <a:r>
              <a:rPr lang="es-ES" sz="1700" dirty="0"/>
              <a:t>Patrón de gas intestinal normal.</a:t>
            </a:r>
            <a:endParaRPr lang="es-ES" sz="1700" dirty="0">
              <a:cs typeface="Calibri" panose="020F0502020204030204"/>
            </a:endParaRPr>
          </a:p>
          <a:p>
            <a:pPr>
              <a:buNone/>
            </a:pPr>
            <a:endParaRPr lang="es-ES" sz="1800">
              <a:ea typeface="+mn-lt"/>
              <a:cs typeface="+mn-lt"/>
            </a:endParaRPr>
          </a:p>
          <a:p>
            <a:pPr>
              <a:buNone/>
            </a:pPr>
            <a:r>
              <a:rPr lang="es-ES" sz="1800" dirty="0">
                <a:ea typeface="+mn-lt"/>
                <a:cs typeface="+mn-lt"/>
              </a:rPr>
              <a:t>- ANALISIS DE SANGRE:</a:t>
            </a:r>
            <a:endParaRPr lang="es-ES" sz="1800" dirty="0"/>
          </a:p>
          <a:p>
            <a:pPr>
              <a:buNone/>
            </a:pPr>
            <a:r>
              <a:rPr lang="es-ES" sz="1800" dirty="0">
                <a:ea typeface="+mn-lt"/>
                <a:cs typeface="+mn-lt"/>
              </a:rPr>
              <a:t>BQ: Glucosa 99, Urea 39, Creatinina 0.88, FG &gt;90, Iones normales, PCR 0.31</a:t>
            </a:r>
            <a:endParaRPr lang="es-ES" sz="1800" dirty="0"/>
          </a:p>
          <a:p>
            <a:pPr>
              <a:buNone/>
            </a:pPr>
            <a:r>
              <a:rPr lang="es-ES" sz="1800" dirty="0">
                <a:ea typeface="+mn-lt"/>
                <a:cs typeface="+mn-lt"/>
              </a:rPr>
              <a:t>HEMOGRAMA: Hb 15.8, </a:t>
            </a:r>
            <a:r>
              <a:rPr lang="es-ES" sz="1800" dirty="0" err="1">
                <a:ea typeface="+mn-lt"/>
                <a:cs typeface="+mn-lt"/>
              </a:rPr>
              <a:t>Hto</a:t>
            </a:r>
            <a:r>
              <a:rPr lang="es-ES" sz="1800" dirty="0">
                <a:ea typeface="+mn-lt"/>
                <a:cs typeface="+mn-lt"/>
              </a:rPr>
              <a:t> 45%, Plaquetas 214.000, Leucocitos 8.600, </a:t>
            </a:r>
            <a:r>
              <a:rPr lang="es-ES" sz="1800" dirty="0" err="1">
                <a:ea typeface="+mn-lt"/>
                <a:cs typeface="+mn-lt"/>
              </a:rPr>
              <a:t>Neutrofilos</a:t>
            </a:r>
            <a:r>
              <a:rPr lang="es-ES" sz="1800" dirty="0">
                <a:ea typeface="+mn-lt"/>
                <a:cs typeface="+mn-lt"/>
              </a:rPr>
              <a:t> 6.400, Linfocitos 1.300</a:t>
            </a:r>
            <a:endParaRPr lang="es-ES" sz="1800" dirty="0"/>
          </a:p>
          <a:p>
            <a:pPr>
              <a:buNone/>
            </a:pPr>
            <a:r>
              <a:rPr lang="es-ES" sz="1800" dirty="0">
                <a:ea typeface="+mn-lt"/>
                <a:cs typeface="+mn-lt"/>
              </a:rPr>
              <a:t>HEMOSTASIA: AP 107%, TTPa 31.1, </a:t>
            </a:r>
            <a:r>
              <a:rPr lang="es-ES" sz="1800" dirty="0" err="1">
                <a:ea typeface="+mn-lt"/>
                <a:cs typeface="+mn-lt"/>
              </a:rPr>
              <a:t>Fibrinogeno</a:t>
            </a:r>
            <a:r>
              <a:rPr lang="es-ES" sz="1800" dirty="0">
                <a:ea typeface="+mn-lt"/>
                <a:cs typeface="+mn-lt"/>
              </a:rPr>
              <a:t> 515</a:t>
            </a:r>
            <a:endParaRPr lang="es-ES" sz="1800" dirty="0"/>
          </a:p>
          <a:p>
            <a:pPr>
              <a:buNone/>
            </a:pPr>
            <a:endParaRPr lang="es-ES" sz="1800">
              <a:ea typeface="+mn-lt"/>
              <a:cs typeface="+mn-lt"/>
            </a:endParaRPr>
          </a:p>
          <a:p>
            <a:pPr>
              <a:buNone/>
            </a:pPr>
            <a:r>
              <a:rPr lang="es-ES" sz="1800" dirty="0">
                <a:ea typeface="+mn-lt"/>
                <a:cs typeface="+mn-lt"/>
              </a:rPr>
              <a:t>- ORINA:</a:t>
            </a:r>
            <a:endParaRPr lang="es-ES" sz="1800" dirty="0"/>
          </a:p>
          <a:p>
            <a:pPr marL="0" indent="0">
              <a:buNone/>
            </a:pPr>
            <a:r>
              <a:rPr lang="es-ES" sz="1800" dirty="0">
                <a:ea typeface="+mn-lt"/>
                <a:cs typeface="+mn-lt"/>
              </a:rPr>
              <a:t>Células epiteliales de descamación aisladas. Leucocitos 1-2 / campo.</a:t>
            </a:r>
          </a:p>
          <a:p>
            <a:pPr marL="0" indent="0">
              <a:buNone/>
            </a:pPr>
            <a:r>
              <a:rPr lang="es-ES" sz="1800" dirty="0">
                <a:ea typeface="+mn-lt"/>
                <a:cs typeface="+mn-lt"/>
              </a:rPr>
              <a:t> </a:t>
            </a:r>
            <a:r>
              <a:rPr lang="es-ES" sz="1800" b="1" dirty="0" err="1">
                <a:ea typeface="+mn-lt"/>
                <a:cs typeface="+mn-lt"/>
              </a:rPr>
              <a:t>Hematies</a:t>
            </a:r>
            <a:r>
              <a:rPr lang="es-ES" sz="1800" b="1" dirty="0">
                <a:ea typeface="+mn-lt"/>
                <a:cs typeface="+mn-lt"/>
              </a:rPr>
              <a:t> 6-8 / campo.</a:t>
            </a:r>
            <a:r>
              <a:rPr lang="es-ES" sz="1800" dirty="0">
                <a:ea typeface="+mn-lt"/>
                <a:cs typeface="+mn-lt"/>
              </a:rPr>
              <a:t> </a:t>
            </a:r>
            <a:r>
              <a:rPr lang="es-ES" sz="1800" b="1" dirty="0">
                <a:ea typeface="+mn-lt"/>
                <a:cs typeface="+mn-lt"/>
              </a:rPr>
              <a:t>Uratos amorfos (abundantes)</a:t>
            </a:r>
            <a:endParaRPr lang="es-ES" sz="1800" b="1" dirty="0">
              <a:cs typeface="Calibri"/>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4" descr="Interfaz de usuario gráfica&#10;&#10;Descripción generada automáticamente">
            <a:extLst>
              <a:ext uri="{FF2B5EF4-FFF2-40B4-BE49-F238E27FC236}">
                <a16:creationId xmlns:a16="http://schemas.microsoft.com/office/drawing/2014/main" id="{BBA64669-975C-D38F-4C77-85B868911955}"/>
              </a:ext>
            </a:extLst>
          </p:cNvPr>
          <p:cNvPicPr>
            <a:picLocks noChangeAspect="1"/>
          </p:cNvPicPr>
          <p:nvPr/>
        </p:nvPicPr>
        <p:blipFill rotWithShape="1">
          <a:blip r:embed="rId2"/>
          <a:srcRect l="31652" t="5179" r="26608" b="2917"/>
          <a:stretch/>
        </p:blipFill>
        <p:spPr>
          <a:xfrm>
            <a:off x="7033553" y="608059"/>
            <a:ext cx="4757747" cy="5856743"/>
          </a:xfrm>
          <a:prstGeom prst="rect">
            <a:avLst/>
          </a:prstGeom>
        </p:spPr>
      </p:pic>
    </p:spTree>
    <p:extLst>
      <p:ext uri="{BB962C8B-B14F-4D97-AF65-F5344CB8AC3E}">
        <p14:creationId xmlns:p14="http://schemas.microsoft.com/office/powerpoint/2010/main" val="157464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BB12C31-3DFD-B53E-6838-0984069A1D76}"/>
              </a:ext>
            </a:extLst>
          </p:cNvPr>
          <p:cNvSpPr>
            <a:spLocks noGrp="1"/>
          </p:cNvSpPr>
          <p:nvPr>
            <p:ph idx="1"/>
          </p:nvPr>
        </p:nvSpPr>
        <p:spPr>
          <a:xfrm>
            <a:off x="643467" y="1782981"/>
            <a:ext cx="10905066" cy="4393982"/>
          </a:xfrm>
        </p:spPr>
        <p:txBody>
          <a:bodyPr vert="horz" lIns="91440" tIns="45720" rIns="91440" bIns="45720" rtlCol="0" anchor="t">
            <a:normAutofit/>
          </a:bodyPr>
          <a:lstStyle/>
          <a:p>
            <a:pPr marL="0" indent="0">
              <a:buNone/>
            </a:pPr>
            <a:r>
              <a:rPr lang="es-ES" sz="2000" dirty="0">
                <a:ea typeface="+mn-lt"/>
                <a:cs typeface="+mn-lt"/>
              </a:rPr>
              <a:t>04/09/2022 - 21:26 --- EVOLUCIÓN CLÍNICA ---</a:t>
            </a:r>
            <a:endParaRPr lang="es-ES" sz="2000" dirty="0">
              <a:ea typeface="Calibri" panose="020F0502020204030204"/>
              <a:cs typeface="Calibri" panose="020F0502020204030204"/>
            </a:endParaRPr>
          </a:p>
          <a:p>
            <a:pPr marL="0" indent="0">
              <a:buNone/>
            </a:pPr>
            <a:r>
              <a:rPr lang="es-ES" sz="2000" dirty="0">
                <a:ea typeface="+mn-lt"/>
                <a:cs typeface="+mn-lt"/>
              </a:rPr>
              <a:t>Al reevaluar al paciente y el control analgésico, refiere dolor intenso tipo cólico esta vez en </a:t>
            </a:r>
            <a:r>
              <a:rPr lang="es-ES" sz="2000" b="1" dirty="0">
                <a:ea typeface="+mn-lt"/>
                <a:cs typeface="+mn-lt"/>
              </a:rPr>
              <a:t>flanco izquierdo</a:t>
            </a:r>
            <a:r>
              <a:rPr lang="es-ES" sz="2000" dirty="0">
                <a:ea typeface="+mn-lt"/>
                <a:cs typeface="+mn-lt"/>
              </a:rPr>
              <a:t>, compatible con litiasis objetivada en </a:t>
            </a:r>
            <a:r>
              <a:rPr lang="es-ES" sz="2000" dirty="0" err="1">
                <a:ea typeface="+mn-lt"/>
                <a:cs typeface="+mn-lt"/>
              </a:rPr>
              <a:t>rx</a:t>
            </a:r>
            <a:r>
              <a:rPr lang="es-ES" sz="2000" dirty="0">
                <a:ea typeface="+mn-lt"/>
                <a:cs typeface="+mn-lt"/>
              </a:rPr>
              <a:t>.</a:t>
            </a:r>
          </a:p>
          <a:p>
            <a:pPr>
              <a:buNone/>
            </a:pPr>
            <a:r>
              <a:rPr lang="es-ES" sz="2000" dirty="0">
                <a:ea typeface="+mn-lt"/>
                <a:cs typeface="+mn-lt"/>
              </a:rPr>
              <a:t>Insisto en analgesia.</a:t>
            </a:r>
            <a:endParaRPr lang="es-ES" sz="2000" dirty="0"/>
          </a:p>
          <a:p>
            <a:pPr>
              <a:buNone/>
            </a:pPr>
            <a:endParaRPr lang="es-ES" sz="2000">
              <a:ea typeface="+mn-lt"/>
              <a:cs typeface="+mn-lt"/>
            </a:endParaRPr>
          </a:p>
          <a:p>
            <a:pPr>
              <a:buNone/>
            </a:pPr>
            <a:r>
              <a:rPr lang="es-ES" sz="2000" dirty="0">
                <a:ea typeface="+mn-lt"/>
                <a:cs typeface="+mn-lt"/>
              </a:rPr>
              <a:t>04/09/2022 - 22:34 --- EVOLUCIÓN CLÍNICA ---</a:t>
            </a:r>
            <a:endParaRPr lang="es-ES" sz="2000" dirty="0"/>
          </a:p>
          <a:p>
            <a:pPr>
              <a:buNone/>
            </a:pPr>
            <a:r>
              <a:rPr lang="es-ES" sz="2000" dirty="0">
                <a:ea typeface="+mn-lt"/>
                <a:cs typeface="+mn-lt"/>
              </a:rPr>
              <a:t>Refiere mejoría clínica.</a:t>
            </a:r>
            <a:endParaRPr lang="es-ES" sz="2000" dirty="0"/>
          </a:p>
          <a:p>
            <a:pPr>
              <a:buNone/>
            </a:pPr>
            <a:r>
              <a:rPr lang="es-ES" sz="2000" dirty="0" err="1">
                <a:ea typeface="+mn-lt"/>
                <a:cs typeface="+mn-lt"/>
              </a:rPr>
              <a:t>Peviamente</a:t>
            </a:r>
            <a:r>
              <a:rPr lang="es-ES" sz="2000" dirty="0">
                <a:ea typeface="+mn-lt"/>
                <a:cs typeface="+mn-lt"/>
              </a:rPr>
              <a:t> al alta se comenta con Urología por tratarse un </a:t>
            </a:r>
            <a:r>
              <a:rPr lang="es-ES" sz="2000" dirty="0" err="1">
                <a:ea typeface="+mn-lt"/>
                <a:cs typeface="+mn-lt"/>
              </a:rPr>
              <a:t>colico</a:t>
            </a:r>
            <a:r>
              <a:rPr lang="es-ES" sz="2000" dirty="0">
                <a:ea typeface="+mn-lt"/>
                <a:cs typeface="+mn-lt"/>
              </a:rPr>
              <a:t> bilateral (sin afectación de la función renal) </a:t>
            </a:r>
            <a:r>
              <a:rPr lang="es-ES" sz="2000" dirty="0" err="1">
                <a:ea typeface="+mn-lt"/>
                <a:cs typeface="+mn-lt"/>
              </a:rPr>
              <a:t>habíendose</a:t>
            </a:r>
            <a:r>
              <a:rPr lang="es-ES" sz="2000" dirty="0">
                <a:ea typeface="+mn-lt"/>
                <a:cs typeface="+mn-lt"/>
              </a:rPr>
              <a:t> objetivado litiasis de 9 mm en </a:t>
            </a:r>
            <a:r>
              <a:rPr lang="es-ES" sz="2000" dirty="0" err="1">
                <a:ea typeface="+mn-lt"/>
                <a:cs typeface="+mn-lt"/>
              </a:rPr>
              <a:t>ureter</a:t>
            </a:r>
            <a:r>
              <a:rPr lang="es-ES" sz="2000" dirty="0">
                <a:ea typeface="+mn-lt"/>
                <a:cs typeface="+mn-lt"/>
              </a:rPr>
              <a:t> izquierdo.</a:t>
            </a:r>
            <a:endParaRPr lang="es-ES" sz="2000" dirty="0">
              <a:ea typeface="Calibri" panose="020F0502020204030204"/>
              <a:cs typeface="Calibri" panose="020F0502020204030204"/>
            </a:endParaRPr>
          </a:p>
          <a:p>
            <a:pPr marL="0" indent="0">
              <a:buNone/>
            </a:pPr>
            <a:r>
              <a:rPr lang="es-ES" sz="2000" b="1" dirty="0">
                <a:ea typeface="+mn-lt"/>
                <a:cs typeface="+mn-lt"/>
              </a:rPr>
              <a:t>Recomiendan Celestone IM y citar preferente en CCEE + ECO + AS además de tratamiento expulsivo.</a:t>
            </a:r>
            <a:endParaRPr lang="es-ES" sz="2000" b="1" dirty="0">
              <a:cs typeface="Calibri"/>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6715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2441C-7AFE-43A7-87FE-3356A8078B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Freeform: Shape 11">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ítulo 1">
            <a:extLst>
              <a:ext uri="{FF2B5EF4-FFF2-40B4-BE49-F238E27FC236}">
                <a16:creationId xmlns:a16="http://schemas.microsoft.com/office/drawing/2014/main" id="{98D35B85-0B7D-1972-3527-BE6F4537CB9D}"/>
              </a:ext>
            </a:extLst>
          </p:cNvPr>
          <p:cNvSpPr>
            <a:spLocks noGrp="1"/>
          </p:cNvSpPr>
          <p:nvPr>
            <p:ph type="title"/>
          </p:nvPr>
        </p:nvSpPr>
        <p:spPr>
          <a:xfrm>
            <a:off x="1116701" y="2452526"/>
            <a:ext cx="4248318" cy="1952947"/>
          </a:xfrm>
          <a:noFill/>
        </p:spPr>
        <p:txBody>
          <a:bodyPr vert="horz" lIns="91440" tIns="45720" rIns="91440" bIns="45720" rtlCol="0" anchor="ctr">
            <a:normAutofit/>
          </a:bodyPr>
          <a:lstStyle/>
          <a:p>
            <a:pPr algn="ctr"/>
            <a:r>
              <a:rPr lang="en-US" sz="3600" b="1">
                <a:solidFill>
                  <a:srgbClr val="080808"/>
                </a:solidFill>
                <a:ea typeface="Calibri Light"/>
                <a:cs typeface="Calibri Light"/>
              </a:rPr>
              <a:t>Al día </a:t>
            </a:r>
            <a:r>
              <a:rPr lang="en-US" sz="3600" b="1" err="1">
                <a:solidFill>
                  <a:srgbClr val="080808"/>
                </a:solidFill>
                <a:ea typeface="Calibri Light"/>
                <a:cs typeface="Calibri Light"/>
              </a:rPr>
              <a:t>siguiente</a:t>
            </a:r>
            <a:r>
              <a:rPr lang="en-US" sz="3600" b="1">
                <a:solidFill>
                  <a:srgbClr val="080808"/>
                </a:solidFill>
                <a:ea typeface="Calibri Light"/>
                <a:cs typeface="Calibri Light"/>
              </a:rPr>
              <a:t>...</a:t>
            </a:r>
            <a:endParaRPr lang="en-US" sz="3600" b="1" kern="1200">
              <a:solidFill>
                <a:srgbClr val="080808"/>
              </a:solidFill>
              <a:latin typeface="+mj-lt"/>
              <a:ea typeface="Calibri Light" panose="020F0302020204030204"/>
              <a:cs typeface="Calibri Light" panose="020F0302020204030204"/>
            </a:endParaRPr>
          </a:p>
        </p:txBody>
      </p:sp>
      <p:sp>
        <p:nvSpPr>
          <p:cNvPr id="14" name="Rectangle 13">
            <a:extLst>
              <a:ext uri="{FF2B5EF4-FFF2-40B4-BE49-F238E27FC236}">
                <a16:creationId xmlns:a16="http://schemas.microsoft.com/office/drawing/2014/main" id="{EEF31B1A-1BB2-47DE-B18A-424413A9D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2051" y="1189367"/>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FDBB0E-6648-40FA-8EA9-F5E39D798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99177" y="1361513"/>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1ECBAC9-8FF8-4D44-BD49-6B81C381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951582" y="-621194"/>
            <a:ext cx="2495927" cy="1767670"/>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530F234A-713C-4B90-B43E-8F10C8B6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36578" y="419910"/>
            <a:ext cx="1130961" cy="11309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3D9E8922-1B3D-4020-A05C-C539C0C55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35024" y="4167722"/>
            <a:ext cx="1079965" cy="107996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A8064EBB-920B-4259-AC3A-6F286FAF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011922" y="4095164"/>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5097" y="3345077"/>
            <a:ext cx="1316404" cy="131640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17113" y="4226109"/>
            <a:ext cx="586534" cy="58653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241090" y="5965012"/>
            <a:ext cx="696678" cy="6966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5870" y="5837885"/>
            <a:ext cx="2055357" cy="102767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71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881DAC-A97D-6EF2-1A3E-8B9FC32F798B}"/>
              </a:ext>
            </a:extLst>
          </p:cNvPr>
          <p:cNvSpPr>
            <a:spLocks noGrp="1"/>
          </p:cNvSpPr>
          <p:nvPr>
            <p:ph type="title"/>
          </p:nvPr>
        </p:nvSpPr>
        <p:spPr>
          <a:xfrm>
            <a:off x="643467" y="1698171"/>
            <a:ext cx="3962061" cy="4516360"/>
          </a:xfrm>
        </p:spPr>
        <p:txBody>
          <a:bodyPr anchor="t">
            <a:normAutofit/>
          </a:bodyPr>
          <a:lstStyle/>
          <a:p>
            <a:r>
              <a:rPr lang="es-ES" sz="3300" b="1">
                <a:cs typeface="Calibri Light"/>
              </a:rPr>
              <a:t>Urgencias </a:t>
            </a:r>
            <a:br>
              <a:rPr lang="es-ES" sz="3300" b="1">
                <a:cs typeface="Calibri Light"/>
              </a:rPr>
            </a:br>
            <a:r>
              <a:rPr lang="es-ES" sz="3300">
                <a:cs typeface="Calibri Light"/>
              </a:rPr>
              <a:t>Lunes 05/09/2022 09:06</a:t>
            </a:r>
            <a:endParaRPr lang="es-ES" sz="3300" b="1">
              <a:ea typeface="Calibri Light" panose="020F0302020204030204"/>
              <a:cs typeface="Calibri Light"/>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F076D7F3-8FC6-9C24-887F-8BAE70AB6F45}"/>
              </a:ext>
            </a:extLst>
          </p:cNvPr>
          <p:cNvSpPr>
            <a:spLocks noGrp="1"/>
          </p:cNvSpPr>
          <p:nvPr>
            <p:ph idx="1"/>
          </p:nvPr>
        </p:nvSpPr>
        <p:spPr>
          <a:xfrm>
            <a:off x="5070020" y="792397"/>
            <a:ext cx="6478513" cy="5422134"/>
          </a:xfrm>
        </p:spPr>
        <p:txBody>
          <a:bodyPr vert="horz" lIns="91440" tIns="45720" rIns="91440" bIns="45720" rtlCol="0" anchor="t">
            <a:noAutofit/>
          </a:bodyPr>
          <a:lstStyle/>
          <a:p>
            <a:pPr marL="0" indent="0">
              <a:buNone/>
            </a:pPr>
            <a:r>
              <a:rPr lang="es-ES" sz="1400" b="1" dirty="0">
                <a:ea typeface="+mn-lt"/>
                <a:cs typeface="+mn-lt"/>
              </a:rPr>
              <a:t>HISTORIA ACTUAL:</a:t>
            </a:r>
            <a:endParaRPr lang="es-ES" sz="1400" b="1" dirty="0">
              <a:ea typeface="Calibri" panose="020F0502020204030204"/>
              <a:cs typeface="Calibri" panose="020F0502020204030204"/>
            </a:endParaRPr>
          </a:p>
          <a:p>
            <a:pPr>
              <a:buNone/>
            </a:pPr>
            <a:r>
              <a:rPr lang="es-ES" sz="1400" dirty="0">
                <a:ea typeface="+mn-lt"/>
                <a:cs typeface="+mn-lt"/>
              </a:rPr>
              <a:t>Paciente que refiere dolor en </a:t>
            </a:r>
            <a:r>
              <a:rPr lang="es-ES" sz="1400" dirty="0" err="1">
                <a:ea typeface="+mn-lt"/>
                <a:cs typeface="+mn-lt"/>
              </a:rPr>
              <a:t>hemiabdomen</a:t>
            </a:r>
            <a:r>
              <a:rPr lang="es-ES" sz="1400" dirty="0">
                <a:ea typeface="+mn-lt"/>
                <a:cs typeface="+mn-lt"/>
              </a:rPr>
              <a:t> inferior que a veces es mayor en FII y a veces en FID que irradia a teste desde el </a:t>
            </a:r>
            <a:r>
              <a:rPr lang="es-ES" sz="1400" dirty="0" err="1">
                <a:ea typeface="+mn-lt"/>
                <a:cs typeface="+mn-lt"/>
              </a:rPr>
              <a:t>dia</a:t>
            </a:r>
            <a:r>
              <a:rPr lang="es-ES" sz="1400" dirty="0">
                <a:ea typeface="+mn-lt"/>
                <a:cs typeface="+mn-lt"/>
              </a:rPr>
              <a:t> 2 de  sept. En dos ocasiones nauseas en </a:t>
            </a:r>
            <a:r>
              <a:rPr lang="es-ES" sz="1400" dirty="0" err="1">
                <a:ea typeface="+mn-lt"/>
                <a:cs typeface="+mn-lt"/>
              </a:rPr>
              <a:t>relacion</a:t>
            </a:r>
            <a:r>
              <a:rPr lang="es-ES" sz="1400" dirty="0">
                <a:ea typeface="+mn-lt"/>
                <a:cs typeface="+mn-lt"/>
              </a:rPr>
              <a:t> con el dolor, no otros </a:t>
            </a:r>
            <a:r>
              <a:rPr lang="es-ES" sz="1400" dirty="0" err="1">
                <a:ea typeface="+mn-lt"/>
                <a:cs typeface="+mn-lt"/>
              </a:rPr>
              <a:t>sintomas</a:t>
            </a:r>
            <a:r>
              <a:rPr lang="es-ES" sz="1400" dirty="0">
                <a:ea typeface="+mn-lt"/>
                <a:cs typeface="+mn-lt"/>
              </a:rPr>
              <a:t> digestivos. No dolor lumbar.</a:t>
            </a:r>
            <a:endParaRPr lang="es-ES" sz="1400" dirty="0">
              <a:ea typeface="Calibri"/>
              <a:cs typeface="Calibri"/>
            </a:endParaRPr>
          </a:p>
          <a:p>
            <a:pPr>
              <a:buNone/>
            </a:pPr>
            <a:r>
              <a:rPr lang="es-ES" sz="1400" dirty="0">
                <a:ea typeface="+mn-lt"/>
                <a:cs typeface="+mn-lt"/>
              </a:rPr>
              <a:t>Valorado ayer en nuestro servicio en </a:t>
            </a:r>
            <a:r>
              <a:rPr lang="es-ES" sz="1400" dirty="0" err="1">
                <a:ea typeface="+mn-lt"/>
                <a:cs typeface="+mn-lt"/>
              </a:rPr>
              <a:t>rx</a:t>
            </a:r>
            <a:r>
              <a:rPr lang="es-ES" sz="1400" dirty="0">
                <a:ea typeface="+mn-lt"/>
                <a:cs typeface="+mn-lt"/>
              </a:rPr>
              <a:t> abdomen imagen </a:t>
            </a:r>
            <a:r>
              <a:rPr lang="es-ES" sz="1400" dirty="0" err="1">
                <a:ea typeface="+mn-lt"/>
                <a:cs typeface="+mn-lt"/>
              </a:rPr>
              <a:t>litiasica</a:t>
            </a:r>
            <a:r>
              <a:rPr lang="es-ES" sz="1400" dirty="0">
                <a:ea typeface="+mn-lt"/>
                <a:cs typeface="+mn-lt"/>
              </a:rPr>
              <a:t> de 9mm en L2-L3 </a:t>
            </a:r>
            <a:r>
              <a:rPr lang="es-ES" sz="1400" dirty="0" err="1">
                <a:ea typeface="+mn-lt"/>
                <a:cs typeface="+mn-lt"/>
              </a:rPr>
              <a:t>izdo</a:t>
            </a:r>
            <a:r>
              <a:rPr lang="es-ES" sz="1400" dirty="0">
                <a:ea typeface="+mn-lt"/>
                <a:cs typeface="+mn-lt"/>
              </a:rPr>
              <a:t>, A/O con uratos amorfos abundantes, 6-8htes, 1-2 leucos, A/S normal. Comentado con </a:t>
            </a:r>
            <a:r>
              <a:rPr lang="es-ES" sz="1400" dirty="0" err="1">
                <a:ea typeface="+mn-lt"/>
                <a:cs typeface="+mn-lt"/>
              </a:rPr>
              <a:t>urologia</a:t>
            </a:r>
            <a:r>
              <a:rPr lang="es-ES" sz="1400" dirty="0">
                <a:ea typeface="+mn-lt"/>
                <a:cs typeface="+mn-lt"/>
              </a:rPr>
              <a:t> se plantea </a:t>
            </a:r>
            <a:r>
              <a:rPr lang="es-ES" sz="1400" dirty="0" err="1">
                <a:ea typeface="+mn-lt"/>
                <a:cs typeface="+mn-lt"/>
              </a:rPr>
              <a:t>celestona</a:t>
            </a:r>
            <a:r>
              <a:rPr lang="es-ES" sz="1400" dirty="0">
                <a:ea typeface="+mn-lt"/>
                <a:cs typeface="+mn-lt"/>
              </a:rPr>
              <a:t> IM + </a:t>
            </a:r>
            <a:r>
              <a:rPr lang="es-ES" sz="1400" dirty="0" err="1">
                <a:ea typeface="+mn-lt"/>
                <a:cs typeface="+mn-lt"/>
              </a:rPr>
              <a:t>tto</a:t>
            </a:r>
            <a:r>
              <a:rPr lang="es-ES" sz="1400" dirty="0">
                <a:ea typeface="+mn-lt"/>
                <a:cs typeface="+mn-lt"/>
              </a:rPr>
              <a:t> expulsivo + control en </a:t>
            </a:r>
            <a:r>
              <a:rPr lang="es-ES" sz="1400" dirty="0" err="1">
                <a:ea typeface="+mn-lt"/>
                <a:cs typeface="+mn-lt"/>
              </a:rPr>
              <a:t>CExt</a:t>
            </a:r>
            <a:r>
              <a:rPr lang="es-ES" sz="1400" dirty="0">
                <a:ea typeface="+mn-lt"/>
                <a:cs typeface="+mn-lt"/>
              </a:rPr>
              <a:t> con </a:t>
            </a:r>
            <a:r>
              <a:rPr lang="es-ES" sz="1400" dirty="0" err="1">
                <a:ea typeface="+mn-lt"/>
                <a:cs typeface="+mn-lt"/>
              </a:rPr>
              <a:t>ecografia</a:t>
            </a:r>
            <a:r>
              <a:rPr lang="es-ES" sz="1400" dirty="0">
                <a:ea typeface="+mn-lt"/>
                <a:cs typeface="+mn-lt"/>
              </a:rPr>
              <a:t>.</a:t>
            </a:r>
            <a:endParaRPr lang="es-ES" sz="1400" dirty="0">
              <a:ea typeface="Calibri"/>
              <a:cs typeface="Calibri"/>
            </a:endParaRPr>
          </a:p>
          <a:p>
            <a:pPr>
              <a:buNone/>
            </a:pPr>
            <a:r>
              <a:rPr lang="es-ES" sz="1400" dirty="0">
                <a:ea typeface="+mn-lt"/>
                <a:cs typeface="+mn-lt"/>
              </a:rPr>
              <a:t>Esta mañana </a:t>
            </a:r>
            <a:r>
              <a:rPr lang="es-ES" sz="1400" b="1" dirty="0">
                <a:ea typeface="+mn-lt"/>
                <a:cs typeface="+mn-lt"/>
              </a:rPr>
              <a:t>sensación </a:t>
            </a:r>
            <a:r>
              <a:rPr lang="es-ES" sz="1400" b="1" dirty="0" err="1">
                <a:ea typeface="+mn-lt"/>
                <a:cs typeface="+mn-lt"/>
              </a:rPr>
              <a:t>distermica</a:t>
            </a:r>
            <a:r>
              <a:rPr lang="es-ES" sz="1400" b="1" dirty="0">
                <a:ea typeface="+mn-lt"/>
                <a:cs typeface="+mn-lt"/>
              </a:rPr>
              <a:t> y de no poder orinar.</a:t>
            </a:r>
            <a:r>
              <a:rPr lang="es-ES" sz="1400" dirty="0">
                <a:ea typeface="+mn-lt"/>
                <a:cs typeface="+mn-lt"/>
              </a:rPr>
              <a:t> En </a:t>
            </a:r>
            <a:r>
              <a:rPr lang="es-ES" sz="1400" dirty="0" err="1">
                <a:ea typeface="+mn-lt"/>
                <a:cs typeface="+mn-lt"/>
              </a:rPr>
              <a:t>dias</a:t>
            </a:r>
            <a:r>
              <a:rPr lang="es-ES" sz="1400" dirty="0">
                <a:ea typeface="+mn-lt"/>
                <a:cs typeface="+mn-lt"/>
              </a:rPr>
              <a:t> previos solo disuria sin otros </a:t>
            </a:r>
            <a:r>
              <a:rPr lang="es-ES" sz="1400" dirty="0" err="1">
                <a:ea typeface="+mn-lt"/>
                <a:cs typeface="+mn-lt"/>
              </a:rPr>
              <a:t>sintomas</a:t>
            </a:r>
            <a:r>
              <a:rPr lang="es-ES" sz="1400" dirty="0">
                <a:ea typeface="+mn-lt"/>
                <a:cs typeface="+mn-lt"/>
              </a:rPr>
              <a:t> miccionales. Dolor intenso en FII, ha tomado </a:t>
            </a:r>
            <a:r>
              <a:rPr lang="es-ES" sz="1400" b="1" dirty="0">
                <a:ea typeface="+mn-lt"/>
                <a:cs typeface="+mn-lt"/>
              </a:rPr>
              <a:t>tamsulosina </a:t>
            </a:r>
            <a:r>
              <a:rPr lang="es-ES" sz="1400" dirty="0">
                <a:ea typeface="+mn-lt"/>
                <a:cs typeface="+mn-lt"/>
              </a:rPr>
              <a:t>y al no mejorar acude a urgencias</a:t>
            </a:r>
            <a:endParaRPr lang="es-ES" sz="1400" dirty="0">
              <a:ea typeface="Calibri" panose="020F0502020204030204"/>
              <a:cs typeface="Calibri" panose="020F0502020204030204"/>
            </a:endParaRPr>
          </a:p>
          <a:p>
            <a:pPr marL="0" indent="0">
              <a:buNone/>
            </a:pPr>
            <a:r>
              <a:rPr lang="es-ES" sz="1400" dirty="0">
                <a:ea typeface="+mn-lt"/>
                <a:cs typeface="+mn-lt"/>
              </a:rPr>
              <a:t>Al momento de la </a:t>
            </a:r>
            <a:r>
              <a:rPr lang="es-ES" sz="1400" dirty="0" err="1">
                <a:ea typeface="+mn-lt"/>
                <a:cs typeface="+mn-lt"/>
              </a:rPr>
              <a:t>exploracion</a:t>
            </a:r>
            <a:r>
              <a:rPr lang="es-ES" sz="1400" dirty="0">
                <a:ea typeface="+mn-lt"/>
                <a:cs typeface="+mn-lt"/>
              </a:rPr>
              <a:t>, molestia escasa</a:t>
            </a:r>
            <a:endParaRPr lang="es-ES" sz="1400" dirty="0">
              <a:ea typeface="Calibri"/>
              <a:cs typeface="Calibri"/>
            </a:endParaRPr>
          </a:p>
          <a:p>
            <a:pPr marL="0" indent="0">
              <a:buNone/>
            </a:pPr>
            <a:endParaRPr lang="es-ES" sz="1400">
              <a:ea typeface="+mn-lt"/>
              <a:cs typeface="+mn-lt"/>
            </a:endParaRPr>
          </a:p>
          <a:p>
            <a:pPr marL="0" indent="0">
              <a:buNone/>
            </a:pPr>
            <a:r>
              <a:rPr lang="es-ES" sz="1400" b="1" dirty="0">
                <a:ea typeface="+mn-lt"/>
                <a:cs typeface="+mn-lt"/>
              </a:rPr>
              <a:t>EXPLORACIÓN FÍSICA:</a:t>
            </a:r>
            <a:endParaRPr lang="es-ES" sz="1400" b="1" dirty="0">
              <a:ea typeface="Calibri" panose="020F0502020204030204"/>
              <a:cs typeface="Calibri" panose="020F0502020204030204"/>
            </a:endParaRPr>
          </a:p>
          <a:p>
            <a:pPr>
              <a:buNone/>
            </a:pPr>
            <a:r>
              <a:rPr lang="es-ES" sz="1400" dirty="0">
                <a:ea typeface="+mn-lt"/>
                <a:cs typeface="+mn-lt"/>
              </a:rPr>
              <a:t>05/09/2022 9:13:39, Tensión Arterial: 180/94 , Frecuencia Cardiaca: 78 p.m., Temperatura: 36,30 </a:t>
            </a:r>
            <a:r>
              <a:rPr lang="es-ES" sz="1400" dirty="0" err="1">
                <a:ea typeface="+mn-lt"/>
                <a:cs typeface="+mn-lt"/>
              </a:rPr>
              <a:t>ºC</a:t>
            </a:r>
            <a:r>
              <a:rPr lang="es-ES" sz="1400" dirty="0">
                <a:ea typeface="+mn-lt"/>
                <a:cs typeface="+mn-lt"/>
              </a:rPr>
              <a:t>, Saturación de Oxigeno: 95</a:t>
            </a:r>
            <a:endParaRPr lang="es-ES" sz="1400" dirty="0">
              <a:ea typeface="Calibri"/>
              <a:cs typeface="Calibri"/>
            </a:endParaRPr>
          </a:p>
          <a:p>
            <a:pPr>
              <a:buNone/>
            </a:pPr>
            <a:r>
              <a:rPr lang="es-ES" sz="1400" dirty="0">
                <a:ea typeface="+mn-lt"/>
                <a:cs typeface="+mn-lt"/>
              </a:rPr>
              <a:t>BEG, </a:t>
            </a:r>
            <a:r>
              <a:rPr lang="es-ES" sz="1400" dirty="0" err="1">
                <a:ea typeface="+mn-lt"/>
                <a:cs typeface="+mn-lt"/>
              </a:rPr>
              <a:t>eupneico</a:t>
            </a:r>
            <a:r>
              <a:rPr lang="es-ES" sz="1400" dirty="0">
                <a:ea typeface="+mn-lt"/>
                <a:cs typeface="+mn-lt"/>
              </a:rPr>
              <a:t>, bien perfundido</a:t>
            </a:r>
            <a:endParaRPr lang="es-ES" sz="1400" dirty="0">
              <a:ea typeface="Calibri"/>
              <a:cs typeface="Calibri"/>
            </a:endParaRPr>
          </a:p>
          <a:p>
            <a:pPr>
              <a:buNone/>
            </a:pPr>
            <a:r>
              <a:rPr lang="es-ES" sz="1400" dirty="0">
                <a:ea typeface="+mn-lt"/>
                <a:cs typeface="+mn-lt"/>
              </a:rPr>
              <a:t>AR MVC, no ruidos</a:t>
            </a:r>
          </a:p>
          <a:p>
            <a:pPr>
              <a:buNone/>
            </a:pPr>
            <a:r>
              <a:rPr lang="es-ES" sz="1400" dirty="0">
                <a:ea typeface="+mn-lt"/>
                <a:cs typeface="+mn-lt"/>
              </a:rPr>
              <a:t>Abdomen blando y depresible, hernia umbilical pequeña no complicada, no masas ni megalias, PPR y Guyon -, no dolor a la </a:t>
            </a:r>
            <a:r>
              <a:rPr lang="es-ES" sz="1400" dirty="0" err="1">
                <a:ea typeface="+mn-lt"/>
                <a:cs typeface="+mn-lt"/>
              </a:rPr>
              <a:t>exploracion</a:t>
            </a:r>
            <a:r>
              <a:rPr lang="es-ES" sz="1400" dirty="0">
                <a:ea typeface="+mn-lt"/>
                <a:cs typeface="+mn-lt"/>
              </a:rPr>
              <a:t>, no palpo globo vesical</a:t>
            </a:r>
            <a:endParaRPr lang="es-ES" sz="1400" dirty="0">
              <a:ea typeface="Calibri"/>
              <a:cs typeface="Calibri"/>
            </a:endParaRPr>
          </a:p>
          <a:p>
            <a:pPr marL="0" indent="0">
              <a:buNone/>
            </a:pPr>
            <a:r>
              <a:rPr lang="es-ES" sz="1400" dirty="0" err="1">
                <a:ea typeface="+mn-lt"/>
                <a:cs typeface="+mn-lt"/>
              </a:rPr>
              <a:t>Expl</a:t>
            </a:r>
            <a:r>
              <a:rPr lang="es-ES" sz="1400" dirty="0">
                <a:ea typeface="+mn-lt"/>
                <a:cs typeface="+mn-lt"/>
              </a:rPr>
              <a:t> genital normal</a:t>
            </a:r>
            <a:endParaRPr lang="es-ES" sz="14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123396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Panorámica</PresentationFormat>
  <Slides>36</Slides>
  <Notes>15</Notes>
  <HiddenSlides>0</HiddenSlide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Cólico Renal</vt:lpstr>
      <vt:lpstr>Caso Clínico</vt:lpstr>
      <vt:lpstr>Centro de Salud Sábado 03/09/2022</vt:lpstr>
      <vt:lpstr>24 Horas después...</vt:lpstr>
      <vt:lpstr>Urgencias  Domingo 04/09/2022 18:28</vt:lpstr>
      <vt:lpstr>Presentación de PowerPoint</vt:lpstr>
      <vt:lpstr>Presentación de PowerPoint</vt:lpstr>
      <vt:lpstr>Al día siguiente...</vt:lpstr>
      <vt:lpstr>Urgencias  Lunes 05/09/2022 09:06</vt:lpstr>
      <vt:lpstr>Presentación de PowerPoint</vt:lpstr>
      <vt:lpstr>Presentación de PowerPoint</vt:lpstr>
      <vt:lpstr>Cólico Nefrítico</vt:lpstr>
      <vt:lpstr>Cólico Renoureteral o Cólico Nefrítico</vt:lpstr>
      <vt:lpstr>Cuadro clínico</vt:lpstr>
      <vt:lpstr>Exploración Física</vt:lpstr>
      <vt:lpstr>Actuación Inicial</vt:lpstr>
      <vt:lpstr>Exploraciones Complementarias</vt:lpstr>
      <vt:lpstr>Laboratorio: • Sedimento de orina: frecuentemente  dará microhematuria y/o cristaluria  aunque también puede ser normal.  • Hemograma, coagulación y bioquímica que incluya glucosa, urea, creatinina,  sodio y potasio. • Cultivo de orina: si existe sospecha y  cumple criterios de infección de orina.  </vt:lpstr>
      <vt:lpstr>Ecografía abdominal:</vt:lpstr>
      <vt:lpstr>TAC abdomino-pélvico (sin contraste):</vt:lpstr>
      <vt:lpstr>Diagnóstico Diferencial</vt:lpstr>
      <vt:lpstr>Tratamiento de Urgencia</vt:lpstr>
      <vt:lpstr>Tratamiento de Urgencia</vt:lpstr>
      <vt:lpstr>Tratamiento domiciliario</vt:lpstr>
      <vt:lpstr>Terapia expulsiva</vt:lpstr>
      <vt:lpstr>Criterios de Ingreso</vt:lpstr>
      <vt:lpstr>Tratamiento Hospitalario</vt:lpstr>
      <vt:lpstr>Cólico Renal Complicado</vt:lpstr>
      <vt:lpstr>Cuándo Remitir</vt:lpstr>
      <vt:lpstr>PROTOCOLO URGENCIAS HSJ</vt:lpstr>
      <vt:lpstr>Presentación de PowerPoint</vt:lpstr>
      <vt:lpstr>Presentación de PowerPoint</vt:lpstr>
      <vt:lpstr>Criterios de Infección de Orina según Sedimento de Orina</vt:lpstr>
      <vt:lpstr>Presentación de PowerPoint</vt:lpstr>
      <vt:lpstr>BIBLIOGRAFÍA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Cól</dc:title>
  <dc:creator/>
  <cp:revision>178</cp:revision>
  <dcterms:created xsi:type="dcterms:W3CDTF">2022-09-07T15:12:50Z</dcterms:created>
  <dcterms:modified xsi:type="dcterms:W3CDTF">2022-09-13T17:51:59Z</dcterms:modified>
</cp:coreProperties>
</file>