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98" r:id="rId4"/>
    <p:sldId id="264" r:id="rId5"/>
    <p:sldId id="399" r:id="rId6"/>
    <p:sldId id="402" r:id="rId7"/>
    <p:sldId id="404" r:id="rId8"/>
    <p:sldId id="403" r:id="rId9"/>
    <p:sldId id="406" r:id="rId10"/>
    <p:sldId id="405" r:id="rId11"/>
    <p:sldId id="408" r:id="rId12"/>
    <p:sldId id="409" r:id="rId13"/>
    <p:sldId id="410" r:id="rId14"/>
    <p:sldId id="411" r:id="rId15"/>
    <p:sldId id="412" r:id="rId16"/>
    <p:sldId id="415" r:id="rId17"/>
    <p:sldId id="416" r:id="rId18"/>
    <p:sldId id="413" r:id="rId19"/>
    <p:sldId id="414" r:id="rId20"/>
    <p:sldId id="417" r:id="rId21"/>
    <p:sldId id="418" r:id="rId22"/>
    <p:sldId id="407" r:id="rId23"/>
    <p:sldId id="422" r:id="rId24"/>
    <p:sldId id="423" r:id="rId25"/>
    <p:sldId id="424" r:id="rId26"/>
    <p:sldId id="425" r:id="rId27"/>
    <p:sldId id="426" r:id="rId28"/>
    <p:sldId id="434" r:id="rId29"/>
    <p:sldId id="427" r:id="rId30"/>
    <p:sldId id="429" r:id="rId31"/>
    <p:sldId id="430" r:id="rId32"/>
    <p:sldId id="428" r:id="rId33"/>
    <p:sldId id="432" r:id="rId34"/>
    <p:sldId id="433" r:id="rId35"/>
    <p:sldId id="435" r:id="rId36"/>
    <p:sldId id="436" r:id="rId37"/>
    <p:sldId id="440" r:id="rId38"/>
    <p:sldId id="437" r:id="rId39"/>
    <p:sldId id="438" r:id="rId40"/>
    <p:sldId id="441" r:id="rId41"/>
    <p:sldId id="388" r:id="rId42"/>
    <p:sldId id="439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8"/>
    <p:restoredTop sz="94718"/>
  </p:normalViewPr>
  <p:slideViewPr>
    <p:cSldViewPr snapToGrid="0" snapToObjects="1">
      <p:cViewPr varScale="1">
        <p:scale>
          <a:sx n="93" d="100"/>
          <a:sy n="93" d="100"/>
        </p:scale>
        <p:origin x="78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6/1/22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6/1/22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ePecb9azS4&amp;ab_channel=PeterJohns" TargetMode="External"/><Relationship Id="rId2" Type="http://schemas.openxmlformats.org/officeDocument/2006/relationships/hyperlink" Target="http://www.neurology.org/content/70/22/2067/suppl/DC2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DVw_q4F6mo&amp;ab_channel=CursoMIRAsturia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80-jtH6Mx8&amp;ab_channel=FacultaddeMedicinaUC" TargetMode="External"/><Relationship Id="rId2" Type="http://schemas.openxmlformats.org/officeDocument/2006/relationships/hyperlink" Target="https://www.youtube.com/watch?v=VGvWi8PWpTE&amp;ab_channel=SEORLCCC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GvWi8PWpTE&amp;ab_channel=SEORLCCC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B8963-ED3B-9043-99AB-92AA3365B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024466"/>
          </a:xfrm>
        </p:spPr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MAREO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457F51-8A38-BA42-8CA5-AD1FD3BAF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547534"/>
            <a:ext cx="7766936" cy="521167"/>
          </a:xfrm>
        </p:spPr>
        <p:txBody>
          <a:bodyPr>
            <a:normAutofit/>
          </a:bodyPr>
          <a:lstStyle/>
          <a:p>
            <a:pPr algn="ctr"/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Aproximación al paciente con vértigo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918515B1-8D22-074E-8712-265D37A51300}"/>
              </a:ext>
            </a:extLst>
          </p:cNvPr>
          <p:cNvSpPr txBox="1">
            <a:spLocks/>
          </p:cNvSpPr>
          <p:nvPr/>
        </p:nvSpPr>
        <p:spPr>
          <a:xfrm>
            <a:off x="415636" y="5697135"/>
            <a:ext cx="6838048" cy="8490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600" dirty="0"/>
              <a:t>Alberto Fdez-Conde Catalá, MIR R1 MFyC</a:t>
            </a:r>
          </a:p>
        </p:txBody>
      </p:sp>
    </p:spTree>
    <p:extLst>
      <p:ext uri="{BB962C8B-B14F-4D97-AF65-F5344CB8AC3E}">
        <p14:creationId xmlns:p14="http://schemas.microsoft.com/office/powerpoint/2010/main" val="1344002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5FFA-4218-934F-B4E9-5C8EB19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AA71-1E5B-DD40-A867-6D4B5AC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s-E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OBJETIVOS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DEFINICIÓN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FISIOPATOLOGÍA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u="sng" dirty="0"/>
              <a:t>CAUSAS</a:t>
            </a:r>
            <a:r>
              <a:rPr lang="es-ES" sz="2000" dirty="0"/>
              <a:t>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EVALUACIÓN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MANEJO DEL VÉRTIGO AGUDO</a:t>
            </a:r>
          </a:p>
        </p:txBody>
      </p:sp>
    </p:spTree>
    <p:extLst>
      <p:ext uri="{BB962C8B-B14F-4D97-AF65-F5344CB8AC3E}">
        <p14:creationId xmlns:p14="http://schemas.microsoft.com/office/powerpoint/2010/main" val="383235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5B483-1108-FF40-817A-CD674512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43" y="2029330"/>
            <a:ext cx="8702194" cy="2799339"/>
          </a:xfrm>
        </p:spPr>
        <p:txBody>
          <a:bodyPr>
            <a:normAutofit/>
          </a:bodyPr>
          <a:lstStyle/>
          <a:p>
            <a:pPr lvl="1"/>
            <a:r>
              <a:rPr lang="es-ES" sz="2000" b="1" dirty="0"/>
              <a:t>Vértigo </a:t>
            </a:r>
          </a:p>
          <a:p>
            <a:pPr lvl="2"/>
            <a:r>
              <a:rPr lang="es-ES" sz="1800" dirty="0"/>
              <a:t>Periférico vs. Central</a:t>
            </a:r>
          </a:p>
          <a:p>
            <a:pPr lvl="1"/>
            <a:r>
              <a:rPr lang="es-ES" sz="2000" b="1" dirty="0"/>
              <a:t>Presíncope</a:t>
            </a:r>
          </a:p>
          <a:p>
            <a:pPr lvl="1"/>
            <a:r>
              <a:rPr lang="es-ES" sz="2000" b="1" dirty="0"/>
              <a:t>Desequilibrio</a:t>
            </a:r>
          </a:p>
          <a:p>
            <a:pPr lvl="1"/>
            <a:r>
              <a:rPr lang="es-ES" sz="2000" b="1" dirty="0"/>
              <a:t>Mareo inespecífico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 anchor="ctr"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4. CAUSAS</a:t>
            </a:r>
          </a:p>
        </p:txBody>
      </p:sp>
    </p:spTree>
    <p:extLst>
      <p:ext uri="{BB962C8B-B14F-4D97-AF65-F5344CB8AC3E}">
        <p14:creationId xmlns:p14="http://schemas.microsoft.com/office/powerpoint/2010/main" val="3577042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5B483-1108-FF40-817A-CD674512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2" y="2417257"/>
            <a:ext cx="8702194" cy="2799339"/>
          </a:xfrm>
        </p:spPr>
        <p:txBody>
          <a:bodyPr>
            <a:normAutofit/>
          </a:bodyPr>
          <a:lstStyle/>
          <a:p>
            <a:pPr lvl="1"/>
            <a:r>
              <a:rPr lang="es-ES" sz="2000" dirty="0"/>
              <a:t>Ilusión de movimiento, habitualmente rotatorio, del paciente o del entorno en ausencia de cualquier movimiento físico real. 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30890"/>
            <a:ext cx="8596668" cy="1120819"/>
          </a:xfrm>
        </p:spPr>
        <p:txBody>
          <a:bodyPr anchor="ctr"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4.1 VÉRTIGO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030959ED-B5A0-7C48-8928-C31EF9A1EA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4308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</a:t>
            </a:r>
          </a:p>
        </p:txBody>
      </p:sp>
    </p:spTree>
    <p:extLst>
      <p:ext uri="{BB962C8B-B14F-4D97-AF65-F5344CB8AC3E}">
        <p14:creationId xmlns:p14="http://schemas.microsoft.com/office/powerpoint/2010/main" val="1567230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030959ED-B5A0-7C48-8928-C31EF9A1EA16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 </a:t>
            </a:r>
          </a:p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4.1 VÉRTIGO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0517342-9492-1845-BC6A-FC47E0F53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737" y="747490"/>
            <a:ext cx="8017444" cy="536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847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5"/>
            <a:ext cx="8596668" cy="1120819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VÉRTIGO POSICINAL PAROXÍSTICO BENIGNO </a:t>
            </a:r>
            <a:br>
              <a:rPr lang="es-ES" sz="3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(VPPB)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 </a:t>
            </a:r>
          </a:p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4.1 VÉRTIGO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43" y="1716564"/>
            <a:ext cx="8702194" cy="4683557"/>
          </a:xfrm>
        </p:spPr>
        <p:txBody>
          <a:bodyPr>
            <a:normAutofit/>
          </a:bodyPr>
          <a:lstStyle/>
          <a:p>
            <a:r>
              <a:rPr lang="es-ES" sz="2000" b="1" dirty="0"/>
              <a:t>Etiopatogenia</a:t>
            </a:r>
          </a:p>
          <a:p>
            <a:pPr lvl="1"/>
            <a:r>
              <a:rPr lang="es-ES" sz="1800" dirty="0"/>
              <a:t>Causa más frecuente de vértigo</a:t>
            </a:r>
          </a:p>
          <a:p>
            <a:pPr lvl="1"/>
            <a:r>
              <a:rPr lang="es-ES" sz="1800" dirty="0"/>
              <a:t>Idiopática. Antecedentes traumatismo craneal, cirugía de oído, laberintitis o neuritis vestibular. </a:t>
            </a:r>
          </a:p>
          <a:p>
            <a:pPr lvl="1"/>
            <a:r>
              <a:rPr lang="es-ES" sz="1800" dirty="0"/>
              <a:t>Canal semicircular posterior (&gt;90% casos). </a:t>
            </a:r>
          </a:p>
          <a:p>
            <a:r>
              <a:rPr lang="es-ES" sz="2000" b="1" dirty="0"/>
              <a:t>Clínica</a:t>
            </a:r>
          </a:p>
          <a:p>
            <a:pPr lvl="1"/>
            <a:r>
              <a:rPr lang="es-ES" sz="1800" dirty="0"/>
              <a:t>Crisis de vértigo provocadas por movimientos cefálicos de extensión y giro (acostarse, mirar un estante…). Corta duración (</a:t>
            </a:r>
            <a:r>
              <a:rPr lang="es-ES" sz="1800" b="1" dirty="0">
                <a:solidFill>
                  <a:srgbClr val="C00000"/>
                </a:solidFill>
              </a:rPr>
              <a:t>&lt; 1 minuto</a:t>
            </a:r>
            <a:r>
              <a:rPr lang="es-ES" sz="1800" dirty="0"/>
              <a:t>). </a:t>
            </a:r>
          </a:p>
          <a:p>
            <a:pPr lvl="1"/>
            <a:r>
              <a:rPr lang="es-ES" sz="1800" dirty="0"/>
              <a:t>Repetición durante unos días con cambios de la postura. </a:t>
            </a:r>
          </a:p>
          <a:p>
            <a:pPr lvl="1"/>
            <a:r>
              <a:rPr lang="es-ES" sz="1800" dirty="0"/>
              <a:t>Suele ser autolimitado, resolución en, aproximadamente, 4 semanas. </a:t>
            </a:r>
          </a:p>
          <a:p>
            <a:pPr lvl="1"/>
            <a:r>
              <a:rPr lang="es-ES" sz="1800" dirty="0"/>
              <a:t>Puede asociar náuseas y vómitos. </a:t>
            </a:r>
          </a:p>
          <a:p>
            <a:pPr lvl="1"/>
            <a:r>
              <a:rPr lang="es-ES" sz="1800" dirty="0"/>
              <a:t>No asocia síntomas otológicos ni neurológicos. </a:t>
            </a:r>
          </a:p>
        </p:txBody>
      </p:sp>
    </p:spTree>
    <p:extLst>
      <p:ext uri="{BB962C8B-B14F-4D97-AF65-F5344CB8AC3E}">
        <p14:creationId xmlns:p14="http://schemas.microsoft.com/office/powerpoint/2010/main" val="4196797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5"/>
            <a:ext cx="8596668" cy="1120819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VÉRTIGO POSICINAL PAROXÍSTICO BENIGNO </a:t>
            </a:r>
            <a:br>
              <a:rPr lang="es-ES" sz="3000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(VPPB)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 </a:t>
            </a:r>
          </a:p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4.1 VÉRTIGO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43" y="1716564"/>
            <a:ext cx="8702194" cy="4683557"/>
          </a:xfrm>
        </p:spPr>
        <p:txBody>
          <a:bodyPr>
            <a:normAutofit/>
          </a:bodyPr>
          <a:lstStyle/>
          <a:p>
            <a:r>
              <a:rPr lang="es-ES" sz="2000" b="1" dirty="0"/>
              <a:t>Diagnóstico</a:t>
            </a:r>
          </a:p>
          <a:p>
            <a:pPr lvl="1"/>
            <a:r>
              <a:rPr lang="es-ES" sz="1800" dirty="0"/>
              <a:t>Anamnesis</a:t>
            </a:r>
          </a:p>
          <a:p>
            <a:pPr lvl="1"/>
            <a:r>
              <a:rPr lang="es-ES" sz="1800" dirty="0"/>
              <a:t>Maniobras de provocación: </a:t>
            </a:r>
            <a:r>
              <a:rPr lang="es-ES" sz="1800" b="1" dirty="0"/>
              <a:t>maniobra de Dix-Hallpike</a:t>
            </a:r>
            <a:r>
              <a:rPr lang="es-ES" sz="1800" dirty="0"/>
              <a:t>. </a:t>
            </a:r>
          </a:p>
          <a:p>
            <a:pPr lvl="2"/>
            <a:r>
              <a:rPr lang="es-ES" sz="1600" dirty="0"/>
              <a:t>Latencia, Agotable (&lt; 30 s), Fatigable, Reversible. </a:t>
            </a:r>
          </a:p>
          <a:p>
            <a:r>
              <a:rPr lang="es-ES" sz="2000" b="1" dirty="0"/>
              <a:t>Tratamiento</a:t>
            </a:r>
          </a:p>
          <a:p>
            <a:pPr lvl="1"/>
            <a:r>
              <a:rPr lang="es-ES" sz="1800" dirty="0"/>
              <a:t>Maniobras de reubicación canalicular: </a:t>
            </a:r>
            <a:r>
              <a:rPr lang="es-ES" sz="1800" b="1" dirty="0"/>
              <a:t>maniobra de Epley</a:t>
            </a:r>
            <a:r>
              <a:rPr lang="es-ES" sz="1800" dirty="0"/>
              <a:t>. </a:t>
            </a:r>
          </a:p>
          <a:p>
            <a:pPr lvl="1"/>
            <a:endParaRPr lang="es-ES" sz="1800" dirty="0"/>
          </a:p>
          <a:p>
            <a:pPr marL="0" indent="0">
              <a:buNone/>
            </a:pPr>
            <a:endParaRPr lang="es-ES" sz="16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s-ES" sz="1500" b="1" dirty="0">
                <a:solidFill>
                  <a:srgbClr val="C00000"/>
                </a:solidFill>
              </a:rPr>
              <a:t>NOTA</a:t>
            </a:r>
            <a:r>
              <a:rPr lang="es-ES" sz="1500" dirty="0"/>
              <a:t>: en la afectación de canales semicirculares anterior y horizontal se emplean otras maniobras diagnósticas y terapéuticas, pero suponen menos del 10% de casos.  </a:t>
            </a:r>
            <a:endParaRPr lang="es-ES" sz="1500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r>
              <a:rPr lang="es-ES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Vídeo 1. Dix-Hallpike // Vídeo 4. Epley</a:t>
            </a:r>
            <a:endParaRPr lang="es-ES" sz="1400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s-ES" sz="1400" u="sng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Nistagmo Dix-Hallpike</a:t>
            </a:r>
            <a:endParaRPr lang="es-ES" sz="1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72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C663BB-2712-B246-B3C9-E354DA22E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668" y="107950"/>
            <a:ext cx="52959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75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9BC30A0-AED8-9747-BA9C-7C7F67825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046" y="0"/>
            <a:ext cx="72758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4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06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NEURITIS VESTIBULAR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 </a:t>
            </a:r>
          </a:p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4.1 VÉRTIGO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43" y="1191492"/>
            <a:ext cx="8702194" cy="5208629"/>
          </a:xfrm>
        </p:spPr>
        <p:txBody>
          <a:bodyPr>
            <a:normAutofit/>
          </a:bodyPr>
          <a:lstStyle/>
          <a:p>
            <a:r>
              <a:rPr lang="es-ES" sz="2000" b="1" dirty="0"/>
              <a:t>Etiopatogenia</a:t>
            </a:r>
          </a:p>
          <a:p>
            <a:pPr lvl="1"/>
            <a:r>
              <a:rPr lang="es-ES" sz="1800" dirty="0"/>
              <a:t>Segunda causa más frecuente de vértigo. </a:t>
            </a:r>
          </a:p>
          <a:p>
            <a:pPr lvl="1"/>
            <a:r>
              <a:rPr lang="es-ES" sz="1800" dirty="0"/>
              <a:t>Probable causa </a:t>
            </a:r>
            <a:r>
              <a:rPr lang="es-ES" sz="1800" b="1" dirty="0"/>
              <a:t>vírica </a:t>
            </a:r>
            <a:r>
              <a:rPr lang="es-ES" sz="1800" dirty="0"/>
              <a:t>(50% antecedentes de infección de vías altas). </a:t>
            </a:r>
            <a:endParaRPr lang="es-ES" sz="2000" dirty="0"/>
          </a:p>
          <a:p>
            <a:r>
              <a:rPr lang="es-ES" sz="2000" b="1" dirty="0"/>
              <a:t>Clínica</a:t>
            </a:r>
            <a:endParaRPr lang="es-ES" sz="2000" dirty="0"/>
          </a:p>
          <a:p>
            <a:pPr lvl="1"/>
            <a:r>
              <a:rPr lang="es-ES" sz="1800" dirty="0"/>
              <a:t>Crisis única e intensa de vértigo espontáneo. Inicio agudo. Duración de </a:t>
            </a:r>
            <a:r>
              <a:rPr lang="es-ES" sz="1800" b="1" dirty="0">
                <a:solidFill>
                  <a:srgbClr val="C00000"/>
                </a:solidFill>
              </a:rPr>
              <a:t>días a semanas</a:t>
            </a:r>
            <a:r>
              <a:rPr lang="es-ES" sz="1800" dirty="0"/>
              <a:t>. </a:t>
            </a:r>
          </a:p>
          <a:p>
            <a:pPr lvl="1"/>
            <a:r>
              <a:rPr lang="es-ES" sz="1800" dirty="0"/>
              <a:t>Intenso cortejo vegetativo. </a:t>
            </a:r>
          </a:p>
          <a:p>
            <a:pPr lvl="1"/>
            <a:r>
              <a:rPr lang="es-ES" sz="1800" dirty="0"/>
              <a:t>No asocia síntomas otológicos ni neurológicos. </a:t>
            </a:r>
          </a:p>
          <a:p>
            <a:r>
              <a:rPr lang="es-ES" sz="2000" b="1" dirty="0"/>
              <a:t>Diagnóstico </a:t>
            </a:r>
            <a:r>
              <a:rPr lang="es-ES" u="sng" dirty="0"/>
              <a:t>¡Cuidado no detectar posible vértigo central!</a:t>
            </a:r>
          </a:p>
          <a:p>
            <a:pPr lvl="1"/>
            <a:r>
              <a:rPr lang="es-ES" sz="1800" dirty="0"/>
              <a:t>Anamnesis y exploración física compatible con vértigo periférico. </a:t>
            </a:r>
          </a:p>
          <a:p>
            <a:r>
              <a:rPr lang="es-ES" sz="2000" b="1" dirty="0"/>
              <a:t>Tratamiento</a:t>
            </a:r>
          </a:p>
          <a:p>
            <a:pPr lvl="1"/>
            <a:r>
              <a:rPr lang="es-ES" sz="1800" dirty="0"/>
              <a:t>Crisis aguda: corticoides</a:t>
            </a:r>
          </a:p>
          <a:p>
            <a:pPr lvl="1"/>
            <a:r>
              <a:rPr lang="es-ES" sz="1800" dirty="0"/>
              <a:t>Sintomático: antieméticos y sedantes vestibulares</a:t>
            </a:r>
          </a:p>
        </p:txBody>
      </p:sp>
    </p:spTree>
    <p:extLst>
      <p:ext uri="{BB962C8B-B14F-4D97-AF65-F5344CB8AC3E}">
        <p14:creationId xmlns:p14="http://schemas.microsoft.com/office/powerpoint/2010/main" val="2079035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845128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ENFERMEDAD DE MÉNIÈRE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 </a:t>
            </a:r>
          </a:p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4.1 VÉRTIGO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43" y="1716564"/>
            <a:ext cx="8702194" cy="4683557"/>
          </a:xfrm>
        </p:spPr>
        <p:txBody>
          <a:bodyPr>
            <a:normAutofit/>
          </a:bodyPr>
          <a:lstStyle/>
          <a:p>
            <a:r>
              <a:rPr lang="es-ES" sz="2000" b="1" dirty="0"/>
              <a:t>Etiopatogenia</a:t>
            </a:r>
          </a:p>
          <a:p>
            <a:pPr lvl="1"/>
            <a:r>
              <a:rPr lang="es-ES" sz="1800" dirty="0"/>
              <a:t>Idiopática. </a:t>
            </a:r>
            <a:r>
              <a:rPr lang="es-ES" sz="1800" i="1" dirty="0"/>
              <a:t>Hydrops endolinfático</a:t>
            </a:r>
            <a:r>
              <a:rPr lang="es-ES" sz="1800" dirty="0"/>
              <a:t> (distensión del laberinto por incremento de la endolinfa). </a:t>
            </a:r>
          </a:p>
          <a:p>
            <a:r>
              <a:rPr lang="es-ES" sz="2000" b="1" dirty="0"/>
              <a:t>Clínica</a:t>
            </a:r>
            <a:endParaRPr lang="es-ES" sz="2000" dirty="0"/>
          </a:p>
          <a:p>
            <a:pPr lvl="1"/>
            <a:r>
              <a:rPr lang="es-ES" sz="1800" b="1" dirty="0"/>
              <a:t>Vértigo</a:t>
            </a:r>
            <a:r>
              <a:rPr lang="es-ES" sz="1800" dirty="0"/>
              <a:t>: espontáneo, comienzo brusco, intenso. Corta duración (</a:t>
            </a:r>
            <a:r>
              <a:rPr lang="es-ES" sz="1800" b="1" dirty="0">
                <a:solidFill>
                  <a:srgbClr val="C00000"/>
                </a:solidFill>
              </a:rPr>
              <a:t>minutos a varias horas</a:t>
            </a:r>
            <a:r>
              <a:rPr lang="es-ES" sz="1800" dirty="0"/>
              <a:t>). Con la progresión de la enfermedad puede desaparecer. </a:t>
            </a:r>
            <a:endParaRPr lang="es-ES" sz="1800" b="1" dirty="0">
              <a:solidFill>
                <a:srgbClr val="C00000"/>
              </a:solidFill>
            </a:endParaRPr>
          </a:p>
          <a:p>
            <a:pPr lvl="1"/>
            <a:r>
              <a:rPr lang="es-ES" sz="1800" b="1" dirty="0"/>
              <a:t>Acúfenos</a:t>
            </a:r>
          </a:p>
          <a:p>
            <a:pPr lvl="1"/>
            <a:r>
              <a:rPr lang="es-ES" sz="1800" b="1" dirty="0"/>
              <a:t>Hipoacusia neurosensorial</a:t>
            </a:r>
            <a:r>
              <a:rPr lang="es-ES" sz="1800" dirty="0"/>
              <a:t>. Crece con las crisis de vértigo. En estadios avanzados se hace constante. </a:t>
            </a:r>
            <a:endParaRPr lang="es-ES" sz="1800" b="1" dirty="0"/>
          </a:p>
          <a:p>
            <a:pPr lvl="1"/>
            <a:r>
              <a:rPr lang="es-ES" sz="1800" b="1" dirty="0"/>
              <a:t>Sensación de plenitud</a:t>
            </a:r>
          </a:p>
        </p:txBody>
      </p:sp>
    </p:spTree>
    <p:extLst>
      <p:ext uri="{BB962C8B-B14F-4D97-AF65-F5344CB8AC3E}">
        <p14:creationId xmlns:p14="http://schemas.microsoft.com/office/powerpoint/2010/main" val="4137854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5FFA-4218-934F-B4E9-5C8EB19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AA71-1E5B-DD40-A867-6D4B5AC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s-E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OBJETIVOS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DEFINICIÓN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FISIOPATOLOGÍA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CAUSAS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EVALUACIÓN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MANEJO DEL VÉRTIGO AGUDO</a:t>
            </a:r>
          </a:p>
        </p:txBody>
      </p:sp>
    </p:spTree>
    <p:extLst>
      <p:ext uri="{BB962C8B-B14F-4D97-AF65-F5344CB8AC3E}">
        <p14:creationId xmlns:p14="http://schemas.microsoft.com/office/powerpoint/2010/main" val="1105475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CAUSAS VÉRTIGO CENTRAL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 </a:t>
            </a:r>
          </a:p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4.1 VÉRTIGO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43" y="1579418"/>
            <a:ext cx="8702194" cy="4820703"/>
          </a:xfrm>
        </p:spPr>
        <p:txBody>
          <a:bodyPr>
            <a:normAutofit/>
          </a:bodyPr>
          <a:lstStyle/>
          <a:p>
            <a:r>
              <a:rPr lang="es-ES" sz="2000" b="1" dirty="0"/>
              <a:t>Migraña vestibular</a:t>
            </a:r>
            <a:endParaRPr lang="es-ES" sz="2000" dirty="0"/>
          </a:p>
          <a:p>
            <a:pPr lvl="1"/>
            <a:r>
              <a:rPr lang="es-ES" sz="1800" dirty="0"/>
              <a:t>Cefalea de tipo migrañoso + síntomas vestibulares episódicos</a:t>
            </a:r>
          </a:p>
          <a:p>
            <a:pPr lvl="2"/>
            <a:r>
              <a:rPr lang="es-ES" sz="1600" dirty="0"/>
              <a:t>Duración de </a:t>
            </a:r>
            <a:r>
              <a:rPr lang="es-ES" sz="1600" b="1" dirty="0">
                <a:solidFill>
                  <a:srgbClr val="C00000"/>
                </a:solidFill>
              </a:rPr>
              <a:t>minutos a horas</a:t>
            </a:r>
            <a:r>
              <a:rPr lang="es-ES" sz="1600" dirty="0"/>
              <a:t>.</a:t>
            </a:r>
          </a:p>
          <a:p>
            <a:pPr lvl="1"/>
            <a:r>
              <a:rPr lang="es-ES" sz="1800" dirty="0"/>
              <a:t>Una historia de cefalea tipo migraña suele preceder al desarrollo de una migraña vestibular. </a:t>
            </a:r>
          </a:p>
          <a:p>
            <a:r>
              <a:rPr lang="es-ES" sz="2000" b="1" dirty="0"/>
              <a:t>Accidente cerebrovascular</a:t>
            </a:r>
            <a:endParaRPr lang="es-ES" sz="2000" dirty="0"/>
          </a:p>
          <a:p>
            <a:pPr lvl="1"/>
            <a:r>
              <a:rPr lang="es-ES" sz="1800" dirty="0"/>
              <a:t>AIT o infarto del tronco del encéfalo o cerebelo. </a:t>
            </a:r>
          </a:p>
          <a:p>
            <a:pPr lvl="1"/>
            <a:r>
              <a:rPr lang="es-ES" sz="1800" dirty="0"/>
              <a:t>Presentan </a:t>
            </a:r>
            <a:r>
              <a:rPr lang="es-ES" sz="1800" b="1" dirty="0"/>
              <a:t>factores de riesgo vascular</a:t>
            </a:r>
            <a:r>
              <a:rPr lang="es-ES" sz="1800" dirty="0"/>
              <a:t> y suelen asociar </a:t>
            </a:r>
            <a:r>
              <a:rPr lang="es-ES" sz="1800" b="1" dirty="0"/>
              <a:t>síntomas</a:t>
            </a:r>
            <a:r>
              <a:rPr lang="es-ES" sz="1800" dirty="0"/>
              <a:t> </a:t>
            </a:r>
            <a:r>
              <a:rPr lang="es-ES" sz="1800" b="1" dirty="0"/>
              <a:t>neurológicos</a:t>
            </a:r>
            <a:r>
              <a:rPr lang="es-ES" sz="1800" dirty="0"/>
              <a:t>. </a:t>
            </a:r>
          </a:p>
          <a:p>
            <a:pPr lvl="1"/>
            <a:r>
              <a:rPr lang="es-ES" sz="1800" dirty="0"/>
              <a:t>Puede ser clínicamente indistinguible de la </a:t>
            </a:r>
            <a:r>
              <a:rPr lang="es-ES" sz="1800" u="sng" dirty="0"/>
              <a:t>neuritis vestibular</a:t>
            </a:r>
            <a:r>
              <a:rPr lang="es-ES" sz="1800" dirty="0"/>
              <a:t>. En el vértigo central el vértigo podría ser el único síntoma. </a:t>
            </a:r>
          </a:p>
        </p:txBody>
      </p:sp>
    </p:spTree>
    <p:extLst>
      <p:ext uri="{BB962C8B-B14F-4D97-AF65-F5344CB8AC3E}">
        <p14:creationId xmlns:p14="http://schemas.microsoft.com/office/powerpoint/2010/main" val="36152308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471732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4.2 OTRAS CAUSAS DE MAREO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4. CAUSAS </a:t>
            </a:r>
          </a:p>
          <a:p>
            <a:r>
              <a:rPr lang="es-ES" sz="1200" dirty="0">
                <a:solidFill>
                  <a:schemeClr val="accent2">
                    <a:lumMod val="75000"/>
                  </a:schemeClr>
                </a:solidFill>
              </a:rPr>
              <a:t>4.2 OTRAS CAUSAS DE MAREO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362" y="1261440"/>
            <a:ext cx="8702194" cy="5430305"/>
          </a:xfrm>
        </p:spPr>
        <p:txBody>
          <a:bodyPr>
            <a:normAutofit/>
          </a:bodyPr>
          <a:lstStyle/>
          <a:p>
            <a:r>
              <a:rPr lang="es-ES" sz="2000" b="1" dirty="0"/>
              <a:t>PRESÍNCOPE</a:t>
            </a:r>
          </a:p>
          <a:p>
            <a:pPr lvl="1"/>
            <a:r>
              <a:rPr lang="es-ES" sz="1800" dirty="0"/>
              <a:t>Sensación de pérdida inminente de la conciencia causada por una disminución del riego sanguíneo cerebral. </a:t>
            </a:r>
            <a:r>
              <a:rPr lang="es-ES" sz="1800" b="1" dirty="0"/>
              <a:t>No pérdida de conciencia</a:t>
            </a:r>
            <a:r>
              <a:rPr lang="es-ES" sz="1800" dirty="0"/>
              <a:t>. </a:t>
            </a:r>
          </a:p>
          <a:p>
            <a:pPr lvl="1"/>
            <a:r>
              <a:rPr lang="es-ES" sz="1800" dirty="0"/>
              <a:t>Mismas causas que el síncope. </a:t>
            </a:r>
          </a:p>
          <a:p>
            <a:pPr lvl="1"/>
            <a:r>
              <a:rPr lang="es-ES" sz="1800" dirty="0"/>
              <a:t>Preguntar por palpitaciones, disnea, dolor torácico…</a:t>
            </a:r>
          </a:p>
          <a:p>
            <a:r>
              <a:rPr lang="es-ES" sz="2000" b="1" dirty="0"/>
              <a:t>DESEQUILIBRIO</a:t>
            </a:r>
          </a:p>
          <a:p>
            <a:pPr lvl="1"/>
            <a:r>
              <a:rPr lang="es-ES" sz="1800" dirty="0"/>
              <a:t>Sensación de caída que aparece con la bipedestación y la marcha y desaparece cuando el paciente se sienta o se tumba. </a:t>
            </a:r>
          </a:p>
          <a:p>
            <a:pPr lvl="1"/>
            <a:r>
              <a:rPr lang="es-ES" sz="1800" dirty="0"/>
              <a:t>Localizada a nivel del tronco (vértigo se localiza a nivel cefálico). </a:t>
            </a:r>
          </a:p>
          <a:p>
            <a:pPr lvl="1"/>
            <a:r>
              <a:rPr lang="es-ES" sz="1800" dirty="0"/>
              <a:t>Alteraciones en múltiples niveles: sistema vestibular, auditivo, cerebeloso, propioceptivo, visual, extrapiramidal, aparato locomotor, SNC, fármaco. </a:t>
            </a:r>
          </a:p>
          <a:p>
            <a:r>
              <a:rPr lang="es-ES" sz="2000" b="1" dirty="0"/>
              <a:t>MAREO INESPECÍFICO</a:t>
            </a:r>
          </a:p>
          <a:p>
            <a:pPr lvl="1"/>
            <a:r>
              <a:rPr lang="es-ES" sz="1800" dirty="0"/>
              <a:t>Trastornos psiquiátricos.</a:t>
            </a:r>
          </a:p>
          <a:p>
            <a:pPr lvl="1"/>
            <a:r>
              <a:rPr lang="es-ES" sz="1800" dirty="0"/>
              <a:t>Diagnóstico de exclusión. </a:t>
            </a:r>
          </a:p>
        </p:txBody>
      </p:sp>
    </p:spTree>
    <p:extLst>
      <p:ext uri="{BB962C8B-B14F-4D97-AF65-F5344CB8AC3E}">
        <p14:creationId xmlns:p14="http://schemas.microsoft.com/office/powerpoint/2010/main" val="28131640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5FFA-4218-934F-B4E9-5C8EB19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AA71-1E5B-DD40-A867-6D4B5AC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s-E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OBJETIVOS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DEFINICIÓN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FISIOPATOLOGÍA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CAUSAS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u="sng" dirty="0"/>
              <a:t>EVALUACIÓN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MANEJO DEL VÉRTIGO AGUDO</a:t>
            </a:r>
          </a:p>
        </p:txBody>
      </p:sp>
    </p:spTree>
    <p:extLst>
      <p:ext uri="{BB962C8B-B14F-4D97-AF65-F5344CB8AC3E}">
        <p14:creationId xmlns:p14="http://schemas.microsoft.com/office/powerpoint/2010/main" val="922522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5B483-1108-FF40-817A-CD674512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272145"/>
            <a:ext cx="8702194" cy="3732212"/>
          </a:xfrm>
        </p:spPr>
        <p:txBody>
          <a:bodyPr>
            <a:normAutofit/>
          </a:bodyPr>
          <a:lstStyle/>
          <a:p>
            <a:pPr lvl="1"/>
            <a:r>
              <a:rPr lang="es-ES" sz="2000" b="1" dirty="0"/>
              <a:t>Anamnesis </a:t>
            </a:r>
          </a:p>
          <a:p>
            <a:pPr lvl="1"/>
            <a:r>
              <a:rPr lang="es-ES" sz="2000" b="1" dirty="0"/>
              <a:t>Exploración física</a:t>
            </a:r>
          </a:p>
          <a:p>
            <a:pPr lvl="1"/>
            <a:r>
              <a:rPr lang="es-ES" sz="2000" b="1" dirty="0"/>
              <a:t>Pruebas complementarias</a:t>
            </a:r>
          </a:p>
          <a:p>
            <a:pPr lvl="1"/>
            <a:endParaRPr lang="es-ES" sz="2000" b="1" dirty="0"/>
          </a:p>
          <a:p>
            <a:pPr lvl="1"/>
            <a:r>
              <a:rPr lang="es-ES" sz="2000" dirty="0"/>
              <a:t>80% casos se averigua el diagnóstico topográfico y etiológico por medio de la anamnesis y exploración física. 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 anchor="ctr"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</p:txBody>
      </p:sp>
    </p:spTree>
    <p:extLst>
      <p:ext uri="{BB962C8B-B14F-4D97-AF65-F5344CB8AC3E}">
        <p14:creationId xmlns:p14="http://schemas.microsoft.com/office/powerpoint/2010/main" val="19665030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ANAMNESIS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ANAMNESIS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2161309"/>
            <a:ext cx="8910012" cy="2535382"/>
          </a:xfrm>
        </p:spPr>
        <p:txBody>
          <a:bodyPr>
            <a:normAutofit/>
          </a:bodyPr>
          <a:lstStyle/>
          <a:p>
            <a:r>
              <a:rPr lang="es-ES" sz="2000" b="1" dirty="0"/>
              <a:t>1. Definir el tipo de mareo</a:t>
            </a:r>
            <a:endParaRPr lang="es-ES" sz="2000" dirty="0"/>
          </a:p>
          <a:p>
            <a:pPr lvl="1"/>
            <a:r>
              <a:rPr lang="es-ES" sz="1800" dirty="0"/>
              <a:t>Vértigo: sensación de giro</a:t>
            </a:r>
          </a:p>
          <a:p>
            <a:pPr lvl="1"/>
            <a:r>
              <a:rPr lang="es-ES" sz="1800" dirty="0"/>
              <a:t>Presíncope: sensación de desvanecimiento</a:t>
            </a:r>
          </a:p>
          <a:p>
            <a:pPr lvl="1"/>
            <a:r>
              <a:rPr lang="es-ES" sz="1800" dirty="0"/>
              <a:t>Desequilibrio: inestabilidad a nivel del tronco</a:t>
            </a:r>
          </a:p>
          <a:p>
            <a:pPr lvl="1"/>
            <a:r>
              <a:rPr lang="es-ES" sz="1800" dirty="0"/>
              <a:t>Mareo inespecífico/alteraciones psiquiátricas: mareo continuo de meses y sensación de embotamiento. </a:t>
            </a:r>
            <a:r>
              <a:rPr lang="es-ES" sz="1800" dirty="0">
                <a:solidFill>
                  <a:srgbClr val="C00000"/>
                </a:solidFill>
              </a:rPr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23569885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ANAMNESIS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453" y="595745"/>
            <a:ext cx="8910012" cy="2341419"/>
          </a:xfrm>
        </p:spPr>
        <p:txBody>
          <a:bodyPr>
            <a:noAutofit/>
          </a:bodyPr>
          <a:lstStyle/>
          <a:p>
            <a:r>
              <a:rPr lang="es-ES" sz="2000" b="1" dirty="0"/>
              <a:t>2. Características del episodio actual</a:t>
            </a:r>
            <a:endParaRPr lang="es-ES" sz="2000" dirty="0"/>
          </a:p>
          <a:p>
            <a:pPr lvl="1"/>
            <a:r>
              <a:rPr lang="es-ES" sz="1800" b="1" dirty="0"/>
              <a:t>Curso temporal</a:t>
            </a:r>
            <a:r>
              <a:rPr lang="es-ES" sz="1800" dirty="0"/>
              <a:t>: inicio, duración y frecuencia. </a:t>
            </a:r>
            <a:r>
              <a:rPr lang="es-ES" sz="1800" dirty="0">
                <a:solidFill>
                  <a:srgbClr val="C00000"/>
                </a:solidFill>
              </a:rPr>
              <a:t>El vértigo nunca es continuo</a:t>
            </a:r>
            <a:r>
              <a:rPr lang="es-ES" sz="1800" dirty="0"/>
              <a:t>.</a:t>
            </a:r>
          </a:p>
          <a:p>
            <a:pPr lvl="1"/>
            <a:r>
              <a:rPr lang="es-ES" sz="1800" b="1" dirty="0"/>
              <a:t>Factores desencadenantes</a:t>
            </a:r>
            <a:r>
              <a:rPr lang="es-ES" sz="1800" dirty="0"/>
              <a:t>: espontáneo o desencadenado por maniobras. (p.ej., cambios de posición de la cabeza o presión en el oído, etc.). </a:t>
            </a:r>
          </a:p>
          <a:p>
            <a:pPr lvl="1"/>
            <a:r>
              <a:rPr lang="es-ES" sz="1800" b="1" dirty="0"/>
              <a:t>Factores agravantes</a:t>
            </a:r>
            <a:r>
              <a:rPr lang="es-ES" sz="1800" dirty="0"/>
              <a:t>: todo vértigo empeora moviendo la cabeza. </a:t>
            </a:r>
          </a:p>
          <a:p>
            <a:pPr lvl="1"/>
            <a:r>
              <a:rPr lang="es-ES" sz="1800" b="1" dirty="0"/>
              <a:t>Mejoría con los ojos abiertos o cerrados</a:t>
            </a:r>
            <a:r>
              <a:rPr lang="es-ES" sz="1800" dirty="0"/>
              <a:t>. </a:t>
            </a:r>
            <a:endParaRPr lang="es-ES" sz="1800" b="1" dirty="0"/>
          </a:p>
          <a:p>
            <a:pPr marL="457200" lvl="1" indent="0">
              <a:buNone/>
            </a:pPr>
            <a:r>
              <a:rPr lang="es-ES" sz="1800" dirty="0">
                <a:solidFill>
                  <a:srgbClr val="C00000"/>
                </a:solidFill>
              </a:rPr>
              <a:t> </a:t>
            </a:r>
            <a:endParaRPr lang="es-ES" sz="18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426D6F6C-0CC3-E046-9AF4-FA2F793A5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403" y="2937164"/>
            <a:ext cx="7038111" cy="3784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3126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ANAMNESIS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643" y="831274"/>
            <a:ext cx="8910012" cy="5568848"/>
          </a:xfrm>
        </p:spPr>
        <p:txBody>
          <a:bodyPr>
            <a:normAutofit/>
          </a:bodyPr>
          <a:lstStyle/>
          <a:p>
            <a:r>
              <a:rPr lang="es-ES" sz="2000" b="1" dirty="0"/>
              <a:t>3. Síntomas asociados</a:t>
            </a:r>
            <a:r>
              <a:rPr lang="es-ES" sz="2000" dirty="0"/>
              <a:t> </a:t>
            </a:r>
          </a:p>
          <a:p>
            <a:pPr lvl="1"/>
            <a:r>
              <a:rPr lang="es-ES" sz="1800" dirty="0"/>
              <a:t>Síntomas generales: náuseas y/o vómitos, hiperventilación…</a:t>
            </a:r>
          </a:p>
          <a:p>
            <a:pPr lvl="1"/>
            <a:r>
              <a:rPr lang="es-ES" sz="1800" dirty="0"/>
              <a:t>Síntomas otológicos: hipoacusia, acúfenos. </a:t>
            </a:r>
          </a:p>
          <a:p>
            <a:pPr lvl="1"/>
            <a:r>
              <a:rPr lang="es-ES" sz="1800" dirty="0"/>
              <a:t>Síntomas neurológicos: marcha atáxica, cefalea, visión doble, pérdida visual, parálisis facial, debilidad, etc. </a:t>
            </a:r>
          </a:p>
          <a:p>
            <a:pPr lvl="2"/>
            <a:r>
              <a:rPr lang="es-ES" sz="1800" dirty="0"/>
              <a:t>La ausencia de síntomas neurológicos no descarta un proceso central. </a:t>
            </a:r>
          </a:p>
          <a:p>
            <a:pPr lvl="1"/>
            <a:r>
              <a:rPr lang="es-ES" sz="1800" dirty="0"/>
              <a:t>Síntomas psiquiátricos. </a:t>
            </a:r>
          </a:p>
          <a:p>
            <a:r>
              <a:rPr lang="es-ES" sz="2000" b="1" dirty="0"/>
              <a:t>4. Antecedentes</a:t>
            </a:r>
            <a:endParaRPr lang="es-ES" sz="2000" dirty="0"/>
          </a:p>
          <a:p>
            <a:pPr lvl="1"/>
            <a:r>
              <a:rPr lang="es-ES" sz="1800" dirty="0"/>
              <a:t>Infecciones vías aéreas.</a:t>
            </a:r>
          </a:p>
          <a:p>
            <a:pPr lvl="1"/>
            <a:r>
              <a:rPr lang="es-ES" sz="1800" dirty="0"/>
              <a:t>Factores de riesgo vascular. </a:t>
            </a:r>
          </a:p>
          <a:p>
            <a:pPr lvl="1"/>
            <a:r>
              <a:rPr lang="es-ES" sz="1800" dirty="0"/>
              <a:t>Antecedentes familiares o personales de migraña. </a:t>
            </a:r>
          </a:p>
          <a:p>
            <a:pPr lvl="1"/>
            <a:r>
              <a:rPr lang="es-ES" sz="1800" dirty="0"/>
              <a:t>Medicamentos. </a:t>
            </a:r>
          </a:p>
          <a:p>
            <a:pPr lvl="1"/>
            <a:r>
              <a:rPr lang="es-ES" sz="1800" dirty="0"/>
              <a:t>Cirugías previas y traumatismos. </a:t>
            </a:r>
          </a:p>
        </p:txBody>
      </p:sp>
    </p:spTree>
    <p:extLst>
      <p:ext uri="{BB962C8B-B14F-4D97-AF65-F5344CB8AC3E}">
        <p14:creationId xmlns:p14="http://schemas.microsoft.com/office/powerpoint/2010/main" val="18040782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4738254"/>
          </a:xfrm>
        </p:spPr>
        <p:txBody>
          <a:bodyPr>
            <a:normAutofit/>
          </a:bodyPr>
          <a:lstStyle/>
          <a:p>
            <a:r>
              <a:rPr lang="es-ES" sz="2000" b="1" dirty="0"/>
              <a:t>1. Exploración física general y sistema cardiovascular</a:t>
            </a:r>
          </a:p>
          <a:p>
            <a:r>
              <a:rPr lang="es-ES" sz="2000" b="1" dirty="0"/>
              <a:t>2. Exploración aparato locomotor</a:t>
            </a:r>
          </a:p>
          <a:p>
            <a:r>
              <a:rPr lang="es-ES" sz="2000" b="1" dirty="0"/>
              <a:t>3. Exploración ORL</a:t>
            </a:r>
            <a:endParaRPr lang="es-ES" sz="2000" dirty="0"/>
          </a:p>
          <a:p>
            <a:pPr lvl="1"/>
            <a:r>
              <a:rPr lang="es-ES" sz="1800" dirty="0"/>
              <a:t>Otoscopia bilateral</a:t>
            </a:r>
          </a:p>
          <a:p>
            <a:pPr lvl="1"/>
            <a:r>
              <a:rPr lang="es-ES" sz="1800" dirty="0"/>
              <a:t>Acumetría (Rinne y Weber)</a:t>
            </a:r>
          </a:p>
          <a:p>
            <a:r>
              <a:rPr lang="es-ES" sz="2000" b="1" dirty="0"/>
              <a:t>4. Exploración neurológica</a:t>
            </a:r>
            <a:endParaRPr lang="es-ES" sz="2000" dirty="0"/>
          </a:p>
          <a:p>
            <a:r>
              <a:rPr lang="es-ES" sz="2000" b="1" dirty="0"/>
              <a:t>5. Exploración vestibular</a:t>
            </a:r>
            <a:endParaRPr lang="es-ES" sz="2000" dirty="0"/>
          </a:p>
          <a:p>
            <a:pPr lvl="1"/>
            <a:r>
              <a:rPr lang="es-ES" sz="1800" dirty="0"/>
              <a:t>Reflejo vestibuloocular (nistagmo)</a:t>
            </a:r>
          </a:p>
          <a:p>
            <a:pPr lvl="1"/>
            <a:r>
              <a:rPr lang="es-ES" sz="1800" dirty="0"/>
              <a:t>Reflejo vestibuloespinal (equilibrio, marcha)</a:t>
            </a:r>
          </a:p>
        </p:txBody>
      </p:sp>
    </p:spTree>
    <p:extLst>
      <p:ext uri="{BB962C8B-B14F-4D97-AF65-F5344CB8AC3E}">
        <p14:creationId xmlns:p14="http://schemas.microsoft.com/office/powerpoint/2010/main" val="8102047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4738254"/>
          </a:xfrm>
        </p:spPr>
        <p:txBody>
          <a:bodyPr>
            <a:normAutofit/>
          </a:bodyPr>
          <a:lstStyle/>
          <a:p>
            <a:r>
              <a:rPr lang="es-ES" sz="2000" b="1" dirty="0"/>
              <a:t>1. Exploración física general y sistema cardiovascular</a:t>
            </a:r>
          </a:p>
          <a:p>
            <a:r>
              <a:rPr lang="es-ES" sz="2000" b="1" dirty="0"/>
              <a:t>2. Exploración aparato locomotor</a:t>
            </a:r>
          </a:p>
          <a:p>
            <a:r>
              <a:rPr lang="es-ES" sz="2000" b="1" dirty="0"/>
              <a:t>3. Exploración ORL</a:t>
            </a:r>
            <a:endParaRPr lang="es-ES" sz="2000" dirty="0"/>
          </a:p>
          <a:p>
            <a:pPr lvl="1"/>
            <a:r>
              <a:rPr lang="es-ES" sz="1800" dirty="0"/>
              <a:t>Otoscopia bilateral</a:t>
            </a:r>
          </a:p>
          <a:p>
            <a:pPr lvl="1"/>
            <a:r>
              <a:rPr lang="es-ES" sz="1800" dirty="0"/>
              <a:t>Acumetría (Rinne y Weber)</a:t>
            </a:r>
          </a:p>
          <a:p>
            <a:r>
              <a:rPr lang="es-ES" sz="2000" b="1" dirty="0"/>
              <a:t>4. Exploración neurológica</a:t>
            </a:r>
            <a:endParaRPr lang="es-ES" sz="2000" dirty="0"/>
          </a:p>
          <a:p>
            <a:r>
              <a:rPr lang="es-ES" sz="2000" b="1" dirty="0"/>
              <a:t>5. Exploración vestibular</a:t>
            </a:r>
            <a:endParaRPr lang="es-ES" sz="2000" dirty="0"/>
          </a:p>
          <a:p>
            <a:pPr lvl="1"/>
            <a:r>
              <a:rPr lang="es-ES" sz="1800" b="1" u="sng" dirty="0"/>
              <a:t>Reflejo vestibuloocular (nistagmo)</a:t>
            </a:r>
          </a:p>
          <a:p>
            <a:pPr lvl="1"/>
            <a:r>
              <a:rPr lang="es-ES" sz="1800" dirty="0"/>
              <a:t>Reflejo vestibuloespinal (equilibrio, marcha)</a:t>
            </a:r>
          </a:p>
        </p:txBody>
      </p:sp>
    </p:spTree>
    <p:extLst>
      <p:ext uri="{BB962C8B-B14F-4D97-AF65-F5344CB8AC3E}">
        <p14:creationId xmlns:p14="http://schemas.microsoft.com/office/powerpoint/2010/main" val="2808433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REFLEJO VESTIBULOOCULAR (NISTAGMO)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  <a:p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43" y="1191492"/>
            <a:ext cx="8910012" cy="401782"/>
          </a:xfrm>
        </p:spPr>
        <p:txBody>
          <a:bodyPr numCol="2">
            <a:normAutofit/>
          </a:bodyPr>
          <a:lstStyle/>
          <a:p>
            <a:r>
              <a:rPr lang="es-ES" sz="2000" b="1" dirty="0"/>
              <a:t>Nistagmo espontáneo</a:t>
            </a:r>
            <a:endParaRPr lang="es-ES" b="1" dirty="0"/>
          </a:p>
          <a:p>
            <a:pPr marL="457200" lvl="1" indent="0">
              <a:buNone/>
            </a:pPr>
            <a:endParaRPr lang="es-ES" sz="1800" dirty="0"/>
          </a:p>
          <a:p>
            <a:pPr marL="457200" lvl="1" indent="0">
              <a:buNone/>
            </a:pPr>
            <a:endParaRPr lang="es-ES" sz="1800" dirty="0"/>
          </a:p>
          <a:p>
            <a:pPr marL="457200" lvl="1" indent="0">
              <a:buNone/>
            </a:pPr>
            <a:endParaRPr lang="es-ES" sz="1800" dirty="0"/>
          </a:p>
          <a:p>
            <a:pPr marL="457200" lvl="1" indent="0">
              <a:buNone/>
            </a:pPr>
            <a:endParaRPr lang="es-ES" sz="1800" dirty="0"/>
          </a:p>
          <a:p>
            <a:pPr marL="457200" lvl="1" indent="0">
              <a:buNone/>
            </a:pPr>
            <a:endParaRPr lang="es-ES" sz="1800" dirty="0"/>
          </a:p>
        </p:txBody>
      </p:sp>
      <p:graphicFrame>
        <p:nvGraphicFramePr>
          <p:cNvPr id="5" name="Tabla 6">
            <a:extLst>
              <a:ext uri="{FF2B5EF4-FFF2-40B4-BE49-F238E27FC236}">
                <a16:creationId xmlns:a16="http://schemas.microsoft.com/office/drawing/2014/main" id="{CF442C1D-AF55-F044-9E91-73B712154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48185"/>
              </p:ext>
            </p:extLst>
          </p:nvPr>
        </p:nvGraphicFramePr>
        <p:xfrm>
          <a:off x="868912" y="1787239"/>
          <a:ext cx="8127999" cy="4496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404200241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6863059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4137745795"/>
                    </a:ext>
                  </a:extLst>
                </a:gridCol>
              </a:tblGrid>
              <a:tr h="683186">
                <a:tc>
                  <a:txBody>
                    <a:bodyPr/>
                    <a:lstStyle/>
                    <a:p>
                      <a:pPr algn="ctr"/>
                      <a:endParaRPr lang="es-ES" sz="1600" dirty="0"/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Vértigo periférico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Vértigo central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819000"/>
                  </a:ext>
                </a:extLst>
              </a:tr>
              <a:tr h="801248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Dirección</a:t>
                      </a:r>
                    </a:p>
                    <a:p>
                      <a:pPr algn="ctr"/>
                      <a:r>
                        <a:rPr lang="es-ES" sz="1600" b="1" dirty="0"/>
                        <a:t>(fase rápida)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Unidireccional</a:t>
                      </a:r>
                    </a:p>
                    <a:p>
                      <a:pPr algn="ctr"/>
                      <a:r>
                        <a:rPr lang="es-ES" sz="1600" dirty="0"/>
                        <a:t>Fase rápida hacia el lado sano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Multidireccional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4865478"/>
                  </a:ext>
                </a:extLst>
              </a:tr>
              <a:tr h="68318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Tipo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Horizonto-rotatorio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Horizontal, vertical o rotatorio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41539483"/>
                  </a:ext>
                </a:extLst>
              </a:tr>
              <a:tr h="683186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Fijación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Disminuye el nistagmo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No modifica el nistagmo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7559835"/>
                  </a:ext>
                </a:extLst>
              </a:tr>
              <a:tr h="812105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Dirección de la mirada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Aumenta al mirar al lado que bate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Cambia su dirección según dirección de la mirada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9970854"/>
                  </a:ext>
                </a:extLst>
              </a:tr>
              <a:tr h="812105">
                <a:tc>
                  <a:txBody>
                    <a:bodyPr/>
                    <a:lstStyle/>
                    <a:p>
                      <a:pPr algn="ctr"/>
                      <a:r>
                        <a:rPr lang="es-ES" sz="1600" b="1" dirty="0"/>
                        <a:t>Simetría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Los ojos se mueven de la misma forma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/>
                        <a:t>Los ojos se pueden mover de diferente manera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816236"/>
                  </a:ext>
                </a:extLst>
              </a:tr>
            </a:tbl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91B5B0EE-1C41-8D43-8AC9-41B08F456B08}"/>
              </a:ext>
            </a:extLst>
          </p:cNvPr>
          <p:cNvSpPr/>
          <p:nvPr/>
        </p:nvSpPr>
        <p:spPr>
          <a:xfrm>
            <a:off x="699453" y="6477932"/>
            <a:ext cx="89100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Nistagmo espontáneo periférico (Lesión vestibular izquierda)</a:t>
            </a:r>
            <a:endParaRPr lang="es-E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977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5FFA-4218-934F-B4E9-5C8EB19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AA71-1E5B-DD40-A867-6D4B5AC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s-E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u="sng" dirty="0"/>
              <a:t>OBJETIVOS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DEFINICIÓN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FISIOPATOLOGÍA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CAUSAS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EVALUACIÓN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MANEJO DEL VÉRTIGO AGUDO</a:t>
            </a:r>
          </a:p>
        </p:txBody>
      </p:sp>
    </p:spTree>
    <p:extLst>
      <p:ext uri="{BB962C8B-B14F-4D97-AF65-F5344CB8AC3E}">
        <p14:creationId xmlns:p14="http://schemas.microsoft.com/office/powerpoint/2010/main" val="24409925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REFLEJO VESTIBULOOCULAR (NISTAGMO)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  <a:p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43" y="1427018"/>
            <a:ext cx="8910012" cy="5223163"/>
          </a:xfrm>
        </p:spPr>
        <p:txBody>
          <a:bodyPr numCol="1">
            <a:normAutofit/>
          </a:bodyPr>
          <a:lstStyle/>
          <a:p>
            <a:r>
              <a:rPr lang="es-ES" sz="2000" b="1" dirty="0"/>
              <a:t>Nistagmo provocado</a:t>
            </a:r>
          </a:p>
          <a:p>
            <a:pPr lvl="1"/>
            <a:r>
              <a:rPr lang="es-ES" sz="1800" b="1" dirty="0"/>
              <a:t>Maniobra de Dix-Hallpike</a:t>
            </a:r>
          </a:p>
          <a:p>
            <a:pPr lvl="1"/>
            <a:r>
              <a:rPr lang="es-ES" sz="1800" b="1" dirty="0">
                <a:solidFill>
                  <a:srgbClr val="C00000"/>
                </a:solidFill>
              </a:rPr>
              <a:t>Prueba del impulso cefálico </a:t>
            </a:r>
            <a:r>
              <a:rPr lang="es-ES" sz="1800" i="1" dirty="0"/>
              <a:t>(head impulse test; </a:t>
            </a:r>
            <a:r>
              <a:rPr lang="es-ES" sz="1800" b="1" i="1" dirty="0"/>
              <a:t>HIT</a:t>
            </a:r>
            <a:r>
              <a:rPr lang="es-ES" sz="1800" i="1" dirty="0"/>
              <a:t>)</a:t>
            </a:r>
            <a:endParaRPr lang="es-ES" sz="1800" dirty="0"/>
          </a:p>
          <a:p>
            <a:pPr lvl="2"/>
            <a:r>
              <a:rPr lang="es-ES" sz="1600" b="1" dirty="0"/>
              <a:t>Prueba normal</a:t>
            </a:r>
            <a:r>
              <a:rPr lang="es-ES" sz="1600" dirty="0"/>
              <a:t>: paciente sano y vértigo central.</a:t>
            </a:r>
          </a:p>
          <a:p>
            <a:pPr lvl="2"/>
            <a:r>
              <a:rPr lang="es-ES" sz="1600" b="1" dirty="0"/>
              <a:t>Prueba alterada </a:t>
            </a:r>
            <a:r>
              <a:rPr lang="es-ES" sz="1600" dirty="0"/>
              <a:t>(sacada correctora): vértigo periférico. </a:t>
            </a:r>
          </a:p>
          <a:p>
            <a:pPr lvl="1"/>
            <a:r>
              <a:rPr lang="es-ES" sz="1800" b="1" dirty="0">
                <a:solidFill>
                  <a:srgbClr val="C00000"/>
                </a:solidFill>
              </a:rPr>
              <a:t>Test de desviación ocular </a:t>
            </a:r>
            <a:r>
              <a:rPr lang="es-ES" sz="1800" i="1" dirty="0"/>
              <a:t>(test of skew)</a:t>
            </a:r>
            <a:endParaRPr lang="es-ES" sz="1800" dirty="0"/>
          </a:p>
          <a:p>
            <a:pPr lvl="2"/>
            <a:r>
              <a:rPr lang="es-ES" sz="1600" b="1" dirty="0"/>
              <a:t>Prueba normal </a:t>
            </a:r>
            <a:r>
              <a:rPr lang="es-ES" sz="1600" dirty="0"/>
              <a:t>(no hay corrección vertical): paciente sano y vértigo periférico.</a:t>
            </a:r>
          </a:p>
          <a:p>
            <a:pPr lvl="2"/>
            <a:r>
              <a:rPr lang="es-ES" sz="1600" b="1" dirty="0"/>
              <a:t>Prueba alterada </a:t>
            </a:r>
            <a:r>
              <a:rPr lang="es-ES" sz="1600" dirty="0"/>
              <a:t>(hay movimiento vertical): vértigo central. </a:t>
            </a:r>
            <a:endParaRPr lang="es-ES" sz="1600" b="1" dirty="0"/>
          </a:p>
          <a:p>
            <a:pPr marL="457200" lvl="1" indent="0">
              <a:buNone/>
            </a:pPr>
            <a:endParaRPr lang="es-ES" sz="1800" dirty="0"/>
          </a:p>
          <a:p>
            <a:pPr marL="457200" lvl="1" indent="0">
              <a:buNone/>
            </a:pPr>
            <a:endParaRPr lang="es-E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es-ES" sz="1800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r>
              <a:rPr lang="es-ES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Head impulse test (HIT)</a:t>
            </a:r>
            <a:endParaRPr lang="es-E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r>
              <a:rPr lang="es-ES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Test of skew</a:t>
            </a:r>
            <a:endParaRPr lang="es-ES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276782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  <a:p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8E88C61-0281-AE4E-8926-6EDEDEB52C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709" y="349250"/>
            <a:ext cx="6667500" cy="615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3606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4738254"/>
          </a:xfrm>
        </p:spPr>
        <p:txBody>
          <a:bodyPr>
            <a:normAutofit/>
          </a:bodyPr>
          <a:lstStyle/>
          <a:p>
            <a:r>
              <a:rPr lang="es-ES" sz="2000" b="1" dirty="0"/>
              <a:t>1. Exploración física general y sistema cardiovascular</a:t>
            </a:r>
          </a:p>
          <a:p>
            <a:r>
              <a:rPr lang="es-ES" sz="2000" b="1" dirty="0"/>
              <a:t>2. Exploración aparato locomotor</a:t>
            </a:r>
          </a:p>
          <a:p>
            <a:r>
              <a:rPr lang="es-ES" sz="2000" b="1" dirty="0"/>
              <a:t>3. Exploración ORL</a:t>
            </a:r>
            <a:endParaRPr lang="es-ES" sz="2000" dirty="0"/>
          </a:p>
          <a:p>
            <a:pPr lvl="1"/>
            <a:r>
              <a:rPr lang="es-ES" sz="1800" dirty="0"/>
              <a:t>Otoscopia bilateral</a:t>
            </a:r>
          </a:p>
          <a:p>
            <a:pPr lvl="1"/>
            <a:r>
              <a:rPr lang="es-ES" sz="1800" dirty="0"/>
              <a:t>Acumetría (Rinne y Weber)</a:t>
            </a:r>
          </a:p>
          <a:p>
            <a:r>
              <a:rPr lang="es-ES" sz="2000" b="1" dirty="0"/>
              <a:t>4. Exploración neurológica</a:t>
            </a:r>
            <a:endParaRPr lang="es-ES" sz="2000" dirty="0"/>
          </a:p>
          <a:p>
            <a:r>
              <a:rPr lang="es-ES" sz="2000" b="1" dirty="0"/>
              <a:t>5. Exploración vestibular</a:t>
            </a:r>
            <a:endParaRPr lang="es-ES" sz="2000" dirty="0"/>
          </a:p>
          <a:p>
            <a:pPr lvl="1"/>
            <a:r>
              <a:rPr lang="es-ES" sz="1800" dirty="0"/>
              <a:t>Reflejo vestibuloocular (nistagmo)</a:t>
            </a:r>
          </a:p>
          <a:p>
            <a:pPr lvl="1"/>
            <a:r>
              <a:rPr lang="es-ES" sz="1800" b="1" u="sng" dirty="0"/>
              <a:t>Reflejo vestibuloespinal (equilibrio, marcha)</a:t>
            </a:r>
          </a:p>
        </p:txBody>
      </p:sp>
    </p:spTree>
    <p:extLst>
      <p:ext uri="{BB962C8B-B14F-4D97-AF65-F5344CB8AC3E}">
        <p14:creationId xmlns:p14="http://schemas.microsoft.com/office/powerpoint/2010/main" val="7161574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415635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REFLEJO VESTIBULOESPINAL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EXPLORACIÓN FÍSICA</a:t>
            </a:r>
          </a:p>
          <a:p>
            <a:endParaRPr lang="es-ES" sz="1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43" y="1039087"/>
            <a:ext cx="9741284" cy="5624949"/>
          </a:xfrm>
        </p:spPr>
        <p:txBody>
          <a:bodyPr numCol="1">
            <a:normAutofit/>
          </a:bodyPr>
          <a:lstStyle/>
          <a:p>
            <a:r>
              <a:rPr lang="es-ES" sz="2000" b="1" dirty="0"/>
              <a:t>Prueba de Romberg	</a:t>
            </a:r>
          </a:p>
          <a:p>
            <a:pPr lvl="1"/>
            <a:r>
              <a:rPr lang="es-ES" sz="1800" b="1" dirty="0"/>
              <a:t>Vértigo</a:t>
            </a:r>
            <a:r>
              <a:rPr lang="es-ES" sz="1800" dirty="0"/>
              <a:t> </a:t>
            </a:r>
            <a:r>
              <a:rPr lang="es-ES" sz="1800" b="1" dirty="0"/>
              <a:t>periférico</a:t>
            </a:r>
            <a:r>
              <a:rPr lang="es-ES" sz="1800" dirty="0"/>
              <a:t>: período de latencia. Desviación hacia el lado de la lesión vestibular</a:t>
            </a:r>
          </a:p>
          <a:p>
            <a:pPr lvl="1"/>
            <a:r>
              <a:rPr lang="es-ES" sz="1800" b="1" dirty="0"/>
              <a:t>Vértigo</a:t>
            </a:r>
            <a:r>
              <a:rPr lang="es-ES" sz="1800" dirty="0"/>
              <a:t> </a:t>
            </a:r>
            <a:r>
              <a:rPr lang="es-ES" sz="1800" b="1" dirty="0"/>
              <a:t>central</a:t>
            </a:r>
            <a:r>
              <a:rPr lang="es-ES" sz="1800" dirty="0"/>
              <a:t>: sin latencia, desviaciones corporales sin regla fija. </a:t>
            </a:r>
          </a:p>
          <a:p>
            <a:r>
              <a:rPr lang="es-ES" sz="2000" b="1" dirty="0"/>
              <a:t>Prueba de los índices o de Barany</a:t>
            </a:r>
            <a:endParaRPr lang="es-ES" sz="2000" dirty="0"/>
          </a:p>
          <a:p>
            <a:pPr lvl="1"/>
            <a:r>
              <a:rPr lang="es-ES" sz="1800" b="1" dirty="0"/>
              <a:t>Vértigo periférico</a:t>
            </a:r>
            <a:r>
              <a:rPr lang="es-ES" sz="1800" dirty="0"/>
              <a:t>: desviación bilateral, simétrica en el plano horizontal hacia el lado lesionado. </a:t>
            </a:r>
          </a:p>
          <a:p>
            <a:pPr lvl="1"/>
            <a:r>
              <a:rPr lang="es-ES" sz="1800" b="1" dirty="0"/>
              <a:t>Vértigo central</a:t>
            </a:r>
            <a:r>
              <a:rPr lang="es-ES" sz="1800" dirty="0"/>
              <a:t>: desviación unilateral o bien discordante de ambos brazos. </a:t>
            </a:r>
          </a:p>
          <a:p>
            <a:r>
              <a:rPr lang="es-ES" sz="2000" b="1" dirty="0"/>
              <a:t>Prueba de Unterberger </a:t>
            </a:r>
            <a:r>
              <a:rPr lang="es-ES" sz="2000" dirty="0"/>
              <a:t>(marcha simulada)</a:t>
            </a:r>
            <a:endParaRPr lang="es-ES" sz="2000" b="1" dirty="0"/>
          </a:p>
          <a:p>
            <a:pPr lvl="1"/>
            <a:r>
              <a:rPr lang="es-ES" sz="1800" b="1" dirty="0"/>
              <a:t>Vértigo periférico</a:t>
            </a:r>
            <a:r>
              <a:rPr lang="es-ES" sz="1800" dirty="0"/>
              <a:t>: desviación bilateral hacia el lado de la lesión. </a:t>
            </a:r>
          </a:p>
          <a:p>
            <a:pPr lvl="1"/>
            <a:r>
              <a:rPr lang="es-ES" sz="1800" b="1" dirty="0"/>
              <a:t>Vértigo central</a:t>
            </a:r>
            <a:r>
              <a:rPr lang="es-ES" sz="1800" dirty="0"/>
              <a:t>: marcha imposible o muy inestable, con ataxia y caída. </a:t>
            </a:r>
          </a:p>
          <a:p>
            <a:r>
              <a:rPr lang="es-ES" sz="2000" b="1" dirty="0"/>
              <a:t>Prueba de Babinski-Weil</a:t>
            </a:r>
            <a:r>
              <a:rPr lang="es-ES" sz="2000" dirty="0"/>
              <a:t>: </a:t>
            </a:r>
          </a:p>
          <a:p>
            <a:pPr lvl="1"/>
            <a:r>
              <a:rPr lang="es-ES" sz="1800" b="1" dirty="0"/>
              <a:t>Vértigo periférico</a:t>
            </a:r>
            <a:r>
              <a:rPr lang="es-ES" sz="1800" dirty="0"/>
              <a:t>: marcha “en estrella”</a:t>
            </a:r>
          </a:p>
          <a:p>
            <a:pPr lvl="1"/>
            <a:r>
              <a:rPr lang="es-ES" sz="1800" b="1" dirty="0"/>
              <a:t>Vértigo central</a:t>
            </a:r>
            <a:r>
              <a:rPr lang="es-ES" sz="1800" dirty="0"/>
              <a:t>: marcha imposible o muy inestable, con ataxia y caída.</a:t>
            </a:r>
            <a:endParaRPr lang="es-ES" sz="1800" b="1" dirty="0"/>
          </a:p>
          <a:p>
            <a:pPr marL="457200" lvl="1" indent="0">
              <a:buNone/>
            </a:pPr>
            <a:endParaRPr lang="es-ES" sz="18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es-ES" sz="1800" dirty="0">
              <a:solidFill>
                <a:srgbClr val="0070C0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457200" lvl="1" indent="0">
              <a:buNone/>
            </a:pPr>
            <a:endParaRPr lang="es-ES" sz="1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BB3C9E-44B8-0A4A-A0CB-245B560665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6911" y="3851561"/>
            <a:ext cx="2947865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2589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PRUEBAS COMPLEMENTARIAS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5. EVALUACIÓN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4738254"/>
          </a:xfrm>
        </p:spPr>
        <p:txBody>
          <a:bodyPr>
            <a:normAutofit/>
          </a:bodyPr>
          <a:lstStyle/>
          <a:p>
            <a:r>
              <a:rPr lang="es-ES" sz="2000" dirty="0"/>
              <a:t>Análisis de sangre</a:t>
            </a:r>
          </a:p>
          <a:p>
            <a:r>
              <a:rPr lang="es-ES" sz="2000" dirty="0"/>
              <a:t>Audiometría</a:t>
            </a:r>
          </a:p>
          <a:p>
            <a:r>
              <a:rPr lang="es-ES" sz="2000" dirty="0"/>
              <a:t>ECG</a:t>
            </a:r>
          </a:p>
          <a:p>
            <a:r>
              <a:rPr lang="es-ES" sz="2000" dirty="0"/>
              <a:t>EEG</a:t>
            </a:r>
          </a:p>
          <a:p>
            <a:r>
              <a:rPr lang="es-ES" sz="2000" dirty="0"/>
              <a:t>Pruebas de imagen: TC o RM craneal (cuando se sospeche causa central). </a:t>
            </a:r>
          </a:p>
          <a:p>
            <a:r>
              <a:rPr lang="es-ES" sz="2000" dirty="0"/>
              <a:t>Estudio instrumental del sistema oculomotor y vestibuloocular (prueba calórica, electronistagmografía, videonistagmografía…). </a:t>
            </a:r>
            <a:r>
              <a:rPr lang="es-ES" sz="2000" b="1" dirty="0"/>
              <a:t> </a:t>
            </a:r>
            <a:endParaRPr lang="es-ES" sz="1800" dirty="0"/>
          </a:p>
        </p:txBody>
      </p:sp>
    </p:spTree>
    <p:extLst>
      <p:ext uri="{BB962C8B-B14F-4D97-AF65-F5344CB8AC3E}">
        <p14:creationId xmlns:p14="http://schemas.microsoft.com/office/powerpoint/2010/main" val="38294987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5FFA-4218-934F-B4E9-5C8EB19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AA71-1E5B-DD40-A867-6D4B5AC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s-E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OBJETIVOS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DEFINICIÓN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FISIOPATOLOGÍA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CAUSAS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EVALUACIÓN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u="sng" dirty="0"/>
              <a:t>MANEJO DEL VÉRTIGO AGUDO</a:t>
            </a:r>
          </a:p>
        </p:txBody>
      </p:sp>
    </p:spTree>
    <p:extLst>
      <p:ext uri="{BB962C8B-B14F-4D97-AF65-F5344CB8AC3E}">
        <p14:creationId xmlns:p14="http://schemas.microsoft.com/office/powerpoint/2010/main" val="1462307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6. SÍNDROME VESTIBULAR AGUDO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965495"/>
            <a:ext cx="2646218" cy="4807526"/>
          </a:xfrm>
        </p:spPr>
        <p:txBody>
          <a:bodyPr>
            <a:norm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Protocolo HINTS</a:t>
            </a:r>
          </a:p>
          <a:p>
            <a:pPr lvl="1"/>
            <a:r>
              <a:rPr lang="es-ES" b="1" dirty="0"/>
              <a:t>HIT</a:t>
            </a:r>
          </a:p>
          <a:p>
            <a:pPr lvl="1"/>
            <a:r>
              <a:rPr lang="es-ES" b="1" dirty="0"/>
              <a:t>Nistagmo</a:t>
            </a:r>
          </a:p>
          <a:p>
            <a:pPr lvl="1"/>
            <a:r>
              <a:rPr lang="es-ES" b="1" dirty="0"/>
              <a:t>Test of skew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711E400-9FF4-6F4A-8AE0-8BF93AB62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887" y="0"/>
            <a:ext cx="58872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841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TRATAMIENTO FARMACOLÓGICO EN CRISIS AGUDA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6. SÍNDROME VESTIBULAR AGUDO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5181600"/>
          </a:xfrm>
        </p:spPr>
        <p:txBody>
          <a:bodyPr>
            <a:normAutofit/>
          </a:bodyPr>
          <a:lstStyle/>
          <a:p>
            <a:r>
              <a:rPr lang="es-ES" sz="2000" b="1" dirty="0"/>
              <a:t>Sedantes vestibulares</a:t>
            </a:r>
            <a:endParaRPr lang="es-ES" dirty="0"/>
          </a:p>
          <a:p>
            <a:r>
              <a:rPr lang="es-ES" sz="2000" b="1" dirty="0"/>
              <a:t>Antieméticos</a:t>
            </a:r>
          </a:p>
        </p:txBody>
      </p:sp>
    </p:spTree>
    <p:extLst>
      <p:ext uri="{BB962C8B-B14F-4D97-AF65-F5344CB8AC3E}">
        <p14:creationId xmlns:p14="http://schemas.microsoft.com/office/powerpoint/2010/main" val="37697421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TRATAMIENTO FARMACOLÓGICO EN CRISIS AGUDA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6. SÍNDROME VESTIBULAR AGUDO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5181600"/>
          </a:xfrm>
        </p:spPr>
        <p:txBody>
          <a:bodyPr>
            <a:normAutofit/>
          </a:bodyPr>
          <a:lstStyle/>
          <a:p>
            <a:r>
              <a:rPr lang="es-ES" sz="2000" b="1" dirty="0"/>
              <a:t>Sedantes vestibulares</a:t>
            </a:r>
            <a:r>
              <a:rPr lang="es-ES" sz="2000" dirty="0"/>
              <a:t>: antihistamínicos fármacos de elección</a:t>
            </a:r>
          </a:p>
          <a:p>
            <a:pPr lvl="1"/>
            <a:r>
              <a:rPr lang="es-ES" sz="1800" b="1" dirty="0"/>
              <a:t>1. Antihistamínicos H1</a:t>
            </a:r>
          </a:p>
          <a:p>
            <a:pPr lvl="2"/>
            <a:r>
              <a:rPr lang="es-ES" sz="1800" dirty="0"/>
              <a:t>Dimenhidrinato (Biodramina</a:t>
            </a:r>
            <a:r>
              <a:rPr lang="es-ES" sz="1800" baseline="30000" dirty="0"/>
              <a:t>®</a:t>
            </a:r>
            <a:r>
              <a:rPr lang="es-ES" sz="1800" dirty="0"/>
              <a:t>)</a:t>
            </a:r>
          </a:p>
          <a:p>
            <a:pPr lvl="3"/>
            <a:r>
              <a:rPr lang="es-ES" sz="1600" dirty="0"/>
              <a:t>VO: 50 mg/4 horas. Máximo 400 mg/día. </a:t>
            </a:r>
          </a:p>
          <a:p>
            <a:pPr lvl="3"/>
            <a:r>
              <a:rPr lang="es-ES" sz="1600" dirty="0"/>
              <a:t>IV: 50 mg/4 horas. </a:t>
            </a:r>
          </a:p>
          <a:p>
            <a:pPr lvl="2"/>
            <a:r>
              <a:rPr lang="es-ES" sz="1800" dirty="0"/>
              <a:t>Difenhidramina</a:t>
            </a:r>
          </a:p>
          <a:p>
            <a:pPr lvl="3"/>
            <a:r>
              <a:rPr lang="es-ES" sz="1600" dirty="0"/>
              <a:t>VO: 25 mg/4-6 horas o 50 mg/6-8 horas. </a:t>
            </a:r>
          </a:p>
          <a:p>
            <a:pPr lvl="3"/>
            <a:r>
              <a:rPr lang="es-ES" sz="1600" dirty="0"/>
              <a:t>IV: 10 a 50 mg/6 horas. </a:t>
            </a:r>
          </a:p>
          <a:p>
            <a:pPr lvl="2"/>
            <a:r>
              <a:rPr lang="es-ES" sz="1800" dirty="0"/>
              <a:t>Meclizina: elección en embarazadas.</a:t>
            </a:r>
          </a:p>
          <a:p>
            <a:pPr lvl="3"/>
            <a:r>
              <a:rPr lang="es-ES" sz="1600" dirty="0"/>
              <a:t>VO: 12,5 a 50 mg/6-12 horas. Máximo 100 mg/día. </a:t>
            </a:r>
          </a:p>
          <a:p>
            <a:pPr lvl="1"/>
            <a:r>
              <a:rPr lang="es-ES" sz="2000" b="1" dirty="0"/>
              <a:t>2. Benzodiacepinas</a:t>
            </a:r>
          </a:p>
          <a:p>
            <a:pPr lvl="2"/>
            <a:r>
              <a:rPr lang="es-ES" sz="1800" dirty="0"/>
              <a:t>Diazepam: VO o IV; 5mg/8 horas.</a:t>
            </a:r>
          </a:p>
          <a:p>
            <a:pPr lvl="2"/>
            <a:r>
              <a:rPr lang="es-ES" sz="1800" dirty="0"/>
              <a:t>Lorazepam: VO 0,5 a 2 mg. </a:t>
            </a:r>
          </a:p>
        </p:txBody>
      </p:sp>
    </p:spTree>
    <p:extLst>
      <p:ext uri="{BB962C8B-B14F-4D97-AF65-F5344CB8AC3E}">
        <p14:creationId xmlns:p14="http://schemas.microsoft.com/office/powerpoint/2010/main" val="2922381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TRATAMIENTO FARMACOLÓGICO EN CRISIS AGUDA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7D1FD6C-77AD-164C-9456-A4543432CE9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5154459" cy="5957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6. SÍNDROME VESTIBULAR AGUDO</a:t>
            </a:r>
          </a:p>
          <a:p>
            <a:r>
              <a:rPr lang="es-ES" sz="1400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5181600"/>
          </a:xfrm>
        </p:spPr>
        <p:txBody>
          <a:bodyPr>
            <a:normAutofit/>
          </a:bodyPr>
          <a:lstStyle/>
          <a:p>
            <a:r>
              <a:rPr lang="es-ES" sz="2000" b="1" dirty="0"/>
              <a:t>Sedantes vestibulares</a:t>
            </a:r>
          </a:p>
          <a:p>
            <a:pPr lvl="1"/>
            <a:r>
              <a:rPr lang="es-ES" sz="1800" b="1" dirty="0"/>
              <a:t>3. Neurolépticos antidopaminérgicos</a:t>
            </a:r>
            <a:r>
              <a:rPr lang="es-ES" sz="1800" dirty="0"/>
              <a:t>: </a:t>
            </a:r>
            <a:r>
              <a:rPr lang="es-ES" sz="1800" b="1" dirty="0"/>
              <a:t>Sulpirida</a:t>
            </a:r>
            <a:endParaRPr lang="es-ES" sz="1800" dirty="0"/>
          </a:p>
          <a:p>
            <a:pPr lvl="2"/>
            <a:r>
              <a:rPr lang="es-ES" sz="1600" dirty="0"/>
              <a:t>3 a 6 comprimidos/día (150-300 mg/día). 1 a 2 comprimidos/8 horas. </a:t>
            </a:r>
          </a:p>
          <a:p>
            <a:r>
              <a:rPr lang="es-ES" sz="2000" b="1" dirty="0"/>
              <a:t>Antieméticos</a:t>
            </a:r>
            <a:endParaRPr lang="es-ES" sz="2000" dirty="0"/>
          </a:p>
          <a:p>
            <a:pPr lvl="1"/>
            <a:r>
              <a:rPr lang="es-ES" sz="1800" b="1" dirty="0"/>
              <a:t>Metoclopramida</a:t>
            </a:r>
            <a:r>
              <a:rPr lang="es-ES" sz="1800" dirty="0"/>
              <a:t>: VO o IV 10 mg/8 horas. </a:t>
            </a:r>
          </a:p>
          <a:p>
            <a:pPr lvl="1"/>
            <a:r>
              <a:rPr lang="es-ES" sz="1800" b="1" dirty="0"/>
              <a:t>Ondansetrón</a:t>
            </a:r>
            <a:r>
              <a:rPr lang="es-ES" sz="1800" dirty="0"/>
              <a:t>: SL o IV 4-8 mg/8 horas. </a:t>
            </a:r>
            <a:endParaRPr lang="es-ES" sz="1800" b="1" dirty="0"/>
          </a:p>
        </p:txBody>
      </p:sp>
    </p:spTree>
    <p:extLst>
      <p:ext uri="{BB962C8B-B14F-4D97-AF65-F5344CB8AC3E}">
        <p14:creationId xmlns:p14="http://schemas.microsoft.com/office/powerpoint/2010/main" val="99400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A0147E8-D189-B047-B5E8-5F5BC9FB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 anchor="ctr"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1. OBJETIVOS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531F7B8-3B5D-894A-9CA9-846D4F907541}"/>
              </a:ext>
            </a:extLst>
          </p:cNvPr>
          <p:cNvSpPr txBox="1">
            <a:spLocks/>
          </p:cNvSpPr>
          <p:nvPr/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✔️"/>
            </a:pPr>
            <a:r>
              <a:rPr lang="es-ES" sz="2000" dirty="0"/>
              <a:t>Conocer las diferentes causas del mareo. </a:t>
            </a:r>
          </a:p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✔️"/>
            </a:pPr>
            <a:r>
              <a:rPr lang="es-ES" sz="2000" dirty="0"/>
              <a:t>Anamnesis y exploración física del vértigo. </a:t>
            </a:r>
          </a:p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✔️"/>
            </a:pPr>
            <a:r>
              <a:rPr lang="es-ES" sz="2000" dirty="0"/>
              <a:t>Diferenciar el vértigo periférico y central.</a:t>
            </a:r>
          </a:p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✔️"/>
            </a:pPr>
            <a:r>
              <a:rPr lang="es-ES" sz="2000" dirty="0"/>
              <a:t>Manejo del síndrome vestibular agudo.  </a:t>
            </a:r>
          </a:p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✔️"/>
            </a:pPr>
            <a:endParaRPr lang="es-ES" dirty="0"/>
          </a:p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✔️"/>
            </a:pPr>
            <a:endParaRPr lang="es-ES" dirty="0"/>
          </a:p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❌"/>
            </a:pPr>
            <a:r>
              <a:rPr lang="es-ES" sz="2000" dirty="0"/>
              <a:t>Diagnóstico y tratamiento de cada patología implicada en el vértigo. </a:t>
            </a:r>
          </a:p>
          <a:p>
            <a:pPr>
              <a:buClr>
                <a:srgbClr val="00B050"/>
              </a:buClr>
              <a:buSzPct val="100000"/>
              <a:buFont typeface="Apple Color Emoji" pitchFamily="2" charset="0"/>
              <a:buChar char="❌"/>
            </a:pPr>
            <a:r>
              <a:rPr lang="es-ES" sz="2000" dirty="0"/>
              <a:t>Causas y tipos de nistagmo. </a:t>
            </a:r>
          </a:p>
        </p:txBody>
      </p:sp>
    </p:spTree>
    <p:extLst>
      <p:ext uri="{BB962C8B-B14F-4D97-AF65-F5344CB8AC3E}">
        <p14:creationId xmlns:p14="http://schemas.microsoft.com/office/powerpoint/2010/main" val="42053931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0740A6C-AB91-DB48-A364-CDB71E76B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737"/>
            <a:ext cx="5936634" cy="406273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D48CA1-947A-804A-843E-AED602BB5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124" y="602672"/>
            <a:ext cx="6153876" cy="56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5158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B0533-2189-2C46-AA95-CEC99DF1E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4000" dirty="0">
                <a:solidFill>
                  <a:schemeClr val="accent2">
                    <a:lumMod val="75000"/>
                  </a:schemeClr>
                </a:solidFill>
              </a:rPr>
              <a:t>MUCHAS GRACIAS</a:t>
            </a:r>
            <a:br>
              <a:rPr lang="es-ES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es-ES" dirty="0">
                <a:solidFill>
                  <a:schemeClr val="accent2">
                    <a:lumMod val="75000"/>
                  </a:schemeClr>
                </a:solidFill>
              </a:rPr>
            </a:br>
            <a:endParaRPr lang="es-E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F0004D1A-BA09-9D46-AEE7-79A4CD2D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335" y="1930400"/>
            <a:ext cx="3386666" cy="4388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5293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243" y="595746"/>
            <a:ext cx="8596668" cy="595746"/>
          </a:xfrm>
        </p:spPr>
        <p:txBody>
          <a:bodyPr anchor="ctr">
            <a:normAutofit/>
          </a:bodyPr>
          <a:lstStyle/>
          <a:p>
            <a:pPr algn="ctr"/>
            <a:r>
              <a:rPr lang="es-ES" sz="3000" dirty="0">
                <a:solidFill>
                  <a:schemeClr val="accent2">
                    <a:lumMod val="75000"/>
                  </a:schemeClr>
                </a:solidFill>
              </a:rPr>
              <a:t>BIBLIOGRAFÍA</a:t>
            </a: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FF558415-B887-6D4C-A1CF-24B5C7C3D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8" y="1524000"/>
            <a:ext cx="8910012" cy="4738254"/>
          </a:xfrm>
        </p:spPr>
        <p:txBody>
          <a:bodyPr>
            <a:normAutofit/>
          </a:bodyPr>
          <a:lstStyle/>
          <a:p>
            <a:r>
              <a:rPr lang="es-ES" sz="1400" dirty="0"/>
              <a:t>Fisiopatología de la coordinación motora, equilibrio y marca. Capítulo 76. 7ª edición. Sisinio de Castro</a:t>
            </a:r>
          </a:p>
          <a:p>
            <a:r>
              <a:rPr lang="es-ES" sz="1400" dirty="0"/>
              <a:t>Mareo y vértigo. Capítulo 28. 19ª edición. Harrison. </a:t>
            </a:r>
          </a:p>
          <a:p>
            <a:r>
              <a:rPr lang="es-ES" sz="1400" dirty="0"/>
              <a:t>Capítulo 1 y 2. Manual CTO ORL. 11ª edición. </a:t>
            </a:r>
          </a:p>
          <a:p>
            <a:r>
              <a:rPr lang="es-ES" sz="1400" dirty="0"/>
              <a:t>Abordaje del paciente con mareos. UpToDate.</a:t>
            </a:r>
          </a:p>
          <a:p>
            <a:r>
              <a:rPr lang="es-ES" sz="1400" dirty="0"/>
              <a:t>Evaluación del paciente con vértigo. UpToDate. </a:t>
            </a:r>
          </a:p>
          <a:p>
            <a:r>
              <a:rPr lang="es-ES" sz="1400" dirty="0"/>
              <a:t>Descripción general del nistagmo. UpToDate. </a:t>
            </a:r>
          </a:p>
          <a:p>
            <a:r>
              <a:rPr lang="es-ES" sz="1400" dirty="0"/>
              <a:t>Mareo. Guías Fisterra.</a:t>
            </a:r>
          </a:p>
          <a:p>
            <a:r>
              <a:rPr lang="es-ES" sz="1400" dirty="0"/>
              <a:t>Diagnóstico diferencial entre vértigo periférico y central. Guías Fisterra. </a:t>
            </a:r>
          </a:p>
          <a:p>
            <a:r>
              <a:rPr lang="es-ES" sz="1400" dirty="0"/>
              <a:t>Vértigo. Monografía SEMERGEN. </a:t>
            </a:r>
          </a:p>
          <a:p>
            <a:r>
              <a:rPr lang="es-ES" sz="1400" dirty="0"/>
              <a:t>Mareos. Capítulo 2. Neurología para médico de Atención Primaria. </a:t>
            </a:r>
          </a:p>
          <a:p>
            <a:r>
              <a:rPr lang="es-ES" sz="1400" dirty="0"/>
              <a:t>Vértigo y mareo. Capítulo 21. 2ª edición. Exploración física. Basado en la persona, el síntoma, la evidencia.</a:t>
            </a:r>
          </a:p>
          <a:p>
            <a:r>
              <a:rPr lang="es-ES" sz="1400" dirty="0"/>
              <a:t>Mareo y vértigo. Capítulo 46. Tratado de Geriatría para residentes. </a:t>
            </a:r>
          </a:p>
          <a:p>
            <a:r>
              <a:rPr lang="es-ES" sz="1400" dirty="0"/>
              <a:t>Vértigo. Capítulo 58. Medicina de Urgencias y Emergencias. Jiménez Murillo. 6ª edición. </a:t>
            </a:r>
          </a:p>
        </p:txBody>
      </p:sp>
    </p:spTree>
    <p:extLst>
      <p:ext uri="{BB962C8B-B14F-4D97-AF65-F5344CB8AC3E}">
        <p14:creationId xmlns:p14="http://schemas.microsoft.com/office/powerpoint/2010/main" val="1311559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5FFA-4218-934F-B4E9-5C8EB19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AA71-1E5B-DD40-A867-6D4B5AC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s-E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OBJETIVOS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u="sng" dirty="0"/>
              <a:t>DEFINICIÓN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FISIOPATOLOGÍA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CAUSAS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EVALUACIÓN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MANEJO DEL VÉRTIGO AGUDO</a:t>
            </a:r>
          </a:p>
        </p:txBody>
      </p:sp>
    </p:spTree>
    <p:extLst>
      <p:ext uri="{BB962C8B-B14F-4D97-AF65-F5344CB8AC3E}">
        <p14:creationId xmlns:p14="http://schemas.microsoft.com/office/powerpoint/2010/main" val="2830676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5B483-1108-FF40-817A-CD674512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97" y="1883498"/>
            <a:ext cx="8702194" cy="4683557"/>
          </a:xfrm>
        </p:spPr>
        <p:txBody>
          <a:bodyPr/>
          <a:lstStyle/>
          <a:p>
            <a:r>
              <a:rPr lang="es-ES" sz="2000" b="1" dirty="0"/>
              <a:t>Definición</a:t>
            </a:r>
          </a:p>
          <a:p>
            <a:pPr lvl="1"/>
            <a:r>
              <a:rPr lang="es-ES" sz="1800" dirty="0"/>
              <a:t>Síntoma común que se refiere a una sensación subjetiva, inespecífica con múltiples definiciones. </a:t>
            </a:r>
          </a:p>
          <a:p>
            <a:pPr lvl="1"/>
            <a:r>
              <a:rPr lang="es-ES" sz="1800" dirty="0"/>
              <a:t>“Estar flotando”, náuseas, visión borrosa, confusión, “me dan vueltas las cosas”, tendencia a caer…</a:t>
            </a:r>
          </a:p>
          <a:p>
            <a:pPr lvl="1"/>
            <a:endParaRPr lang="es-ES" dirty="0"/>
          </a:p>
          <a:p>
            <a:r>
              <a:rPr lang="es-ES" sz="2000" b="1" dirty="0"/>
              <a:t>Epidemiología</a:t>
            </a:r>
          </a:p>
          <a:p>
            <a:pPr lvl="1"/>
            <a:r>
              <a:rPr lang="es-ES" sz="1800" dirty="0"/>
              <a:t>Afecta al </a:t>
            </a:r>
            <a:r>
              <a:rPr lang="es-ES" sz="1800" b="1" dirty="0"/>
              <a:t>15-20% </a:t>
            </a:r>
            <a:r>
              <a:rPr lang="es-ES" sz="1800" dirty="0"/>
              <a:t>de pacientes al año.</a:t>
            </a:r>
          </a:p>
          <a:p>
            <a:pPr lvl="1"/>
            <a:r>
              <a:rPr lang="es-ES" sz="1800" b="1" dirty="0"/>
              <a:t>2-5% </a:t>
            </a:r>
            <a:r>
              <a:rPr lang="es-ES" sz="1800" dirty="0"/>
              <a:t>de las consultas de Atención Primaria y Urgencias (hasta un 7% en los mayores de 70 años). </a:t>
            </a:r>
            <a:endParaRPr lang="es-ES" sz="1800" b="1" dirty="0"/>
          </a:p>
          <a:p>
            <a:pPr lvl="1"/>
            <a:endParaRPr lang="es-ES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 anchor="ctr"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2. DEFINICIÓN</a:t>
            </a:r>
          </a:p>
        </p:txBody>
      </p:sp>
    </p:spTree>
    <p:extLst>
      <p:ext uri="{BB962C8B-B14F-4D97-AF65-F5344CB8AC3E}">
        <p14:creationId xmlns:p14="http://schemas.microsoft.com/office/powerpoint/2010/main" val="365126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C55FFA-4218-934F-B4E9-5C8EB191A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ÍNDICE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E3AA71-1E5B-DD40-A867-6D4B5AC03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Clr>
                <a:schemeClr val="accent2">
                  <a:lumMod val="75000"/>
                </a:schemeClr>
              </a:buClr>
              <a:buSzPct val="100000"/>
              <a:buNone/>
            </a:pPr>
            <a:endParaRPr lang="es-ES" sz="2000" dirty="0"/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OBJETIVOS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DEFINICIÓN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b="1" u="sng" dirty="0"/>
              <a:t>FISIOPATOLOGÍA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CAUSAS 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EVALUACIÓN</a:t>
            </a:r>
          </a:p>
          <a:p>
            <a:pPr>
              <a:buClr>
                <a:schemeClr val="accent2">
                  <a:lumMod val="75000"/>
                </a:schemeClr>
              </a:buClr>
              <a:buSzPct val="100000"/>
              <a:buFont typeface="+mj-lt"/>
              <a:buAutoNum type="arabicPeriod"/>
            </a:pPr>
            <a:r>
              <a:rPr lang="es-ES" sz="2000" dirty="0"/>
              <a:t>MANEJO DEL VÉRTIGO AGUDO</a:t>
            </a:r>
          </a:p>
        </p:txBody>
      </p:sp>
    </p:spTree>
    <p:extLst>
      <p:ext uri="{BB962C8B-B14F-4D97-AF65-F5344CB8AC3E}">
        <p14:creationId xmlns:p14="http://schemas.microsoft.com/office/powerpoint/2010/main" val="3804235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B5B483-1108-FF40-817A-CD6745121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243" y="2029330"/>
            <a:ext cx="8702194" cy="2799339"/>
          </a:xfrm>
        </p:spPr>
        <p:txBody>
          <a:bodyPr/>
          <a:lstStyle/>
          <a:p>
            <a:r>
              <a:rPr lang="es-ES" sz="2000" b="1" dirty="0"/>
              <a:t>Coordinación</a:t>
            </a:r>
            <a:r>
              <a:rPr lang="es-ES" sz="2000" dirty="0"/>
              <a:t>: es la capacidad de realizar movimientos voluntarios con precisión y seguridad. </a:t>
            </a:r>
          </a:p>
          <a:p>
            <a:pPr lvl="1"/>
            <a:r>
              <a:rPr lang="es-ES" sz="1800" b="1" dirty="0"/>
              <a:t>Cinética </a:t>
            </a:r>
            <a:r>
              <a:rPr lang="es-ES" sz="1800" dirty="0"/>
              <a:t>(motora)</a:t>
            </a:r>
          </a:p>
          <a:p>
            <a:pPr lvl="1"/>
            <a:r>
              <a:rPr lang="es-ES" sz="1800" b="1" dirty="0"/>
              <a:t>Estática </a:t>
            </a:r>
            <a:r>
              <a:rPr lang="es-ES" sz="1800" dirty="0"/>
              <a:t>(equilibrio)</a:t>
            </a:r>
          </a:p>
          <a:p>
            <a:pPr lvl="1"/>
            <a:r>
              <a:rPr lang="es-ES" sz="1800" b="1" dirty="0"/>
              <a:t>Dinámica </a:t>
            </a:r>
            <a:r>
              <a:rPr lang="es-ES" sz="1800" dirty="0"/>
              <a:t>(marcha)</a:t>
            </a:r>
            <a:endParaRPr lang="es-ES" sz="1800" b="1" dirty="0"/>
          </a:p>
          <a:p>
            <a:pPr lvl="1"/>
            <a:endParaRPr lang="es-ES" b="1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 anchor="ctr"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3. FISIOPATOLOGÍA</a:t>
            </a:r>
          </a:p>
        </p:txBody>
      </p:sp>
    </p:spTree>
    <p:extLst>
      <p:ext uri="{BB962C8B-B14F-4D97-AF65-F5344CB8AC3E}">
        <p14:creationId xmlns:p14="http://schemas.microsoft.com/office/powerpoint/2010/main" val="3067979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20D3DED7-B124-4B4B-BE16-29A1774E7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1320800"/>
          </a:xfrm>
        </p:spPr>
        <p:txBody>
          <a:bodyPr anchor="ctr"/>
          <a:lstStyle/>
          <a:p>
            <a:pPr algn="ctr"/>
            <a:r>
              <a:rPr lang="es-ES" dirty="0">
                <a:solidFill>
                  <a:schemeClr val="accent2">
                    <a:lumMod val="75000"/>
                  </a:schemeClr>
                </a:solidFill>
              </a:rPr>
              <a:t>3. FISIOPATOLOGÍA</a:t>
            </a:r>
          </a:p>
        </p:txBody>
      </p:sp>
      <p:pic>
        <p:nvPicPr>
          <p:cNvPr id="6" name="Imagen 5" descr="Diagrama&#10;&#10;Descripción generada automáticamente">
            <a:extLst>
              <a:ext uri="{FF2B5EF4-FFF2-40B4-BE49-F238E27FC236}">
                <a16:creationId xmlns:a16="http://schemas.microsoft.com/office/drawing/2014/main" id="{76811A9E-D3FC-B64E-8EF3-AEE5B9A4AEF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904" y="1542473"/>
            <a:ext cx="5242860" cy="449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0700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2610</TotalTime>
  <Words>1923</Words>
  <Application>Microsoft Macintosh PowerPoint</Application>
  <PresentationFormat>Panorámica</PresentationFormat>
  <Paragraphs>363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8" baseType="lpstr">
      <vt:lpstr>Apple Color Emoji</vt:lpstr>
      <vt:lpstr>Arial</vt:lpstr>
      <vt:lpstr>Calibri</vt:lpstr>
      <vt:lpstr>Trebuchet MS</vt:lpstr>
      <vt:lpstr>Wingdings 3</vt:lpstr>
      <vt:lpstr>Faceta</vt:lpstr>
      <vt:lpstr>MAREO</vt:lpstr>
      <vt:lpstr>ÍNDICE</vt:lpstr>
      <vt:lpstr>ÍNDICE</vt:lpstr>
      <vt:lpstr>1. OBJETIVOS</vt:lpstr>
      <vt:lpstr>ÍNDICE</vt:lpstr>
      <vt:lpstr>2. DEFINICIÓN</vt:lpstr>
      <vt:lpstr>ÍNDICE</vt:lpstr>
      <vt:lpstr>3. FISIOPATOLOGÍA</vt:lpstr>
      <vt:lpstr>3. FISIOPATOLOGÍA</vt:lpstr>
      <vt:lpstr>ÍNDICE</vt:lpstr>
      <vt:lpstr>4. CAUSAS</vt:lpstr>
      <vt:lpstr>4.1 VÉRTIGO</vt:lpstr>
      <vt:lpstr>Presentación de PowerPoint</vt:lpstr>
      <vt:lpstr>VÉRTIGO POSICINAL PAROXÍSTICO BENIGNO  (VPPB)</vt:lpstr>
      <vt:lpstr>VÉRTIGO POSICINAL PAROXÍSTICO BENIGNO  (VPPB)</vt:lpstr>
      <vt:lpstr>Presentación de PowerPoint</vt:lpstr>
      <vt:lpstr>Presentación de PowerPoint</vt:lpstr>
      <vt:lpstr>NEURITIS VESTIBULAR</vt:lpstr>
      <vt:lpstr>ENFERMEDAD DE MÉNIÈRE</vt:lpstr>
      <vt:lpstr>CAUSAS VÉRTIGO CENTRAL</vt:lpstr>
      <vt:lpstr>4.2 OTRAS CAUSAS DE MAREO</vt:lpstr>
      <vt:lpstr>ÍNDICE</vt:lpstr>
      <vt:lpstr>5. EVALUACIÓN</vt:lpstr>
      <vt:lpstr>ANAMNESIS</vt:lpstr>
      <vt:lpstr>Presentación de PowerPoint</vt:lpstr>
      <vt:lpstr>Presentación de PowerPoint</vt:lpstr>
      <vt:lpstr>EXPLORACIÓN FÍSICA</vt:lpstr>
      <vt:lpstr>EXPLORACIÓN FÍSICA</vt:lpstr>
      <vt:lpstr>REFLEJO VESTIBULOOCULAR (NISTAGMO)</vt:lpstr>
      <vt:lpstr>REFLEJO VESTIBULOOCULAR (NISTAGMO)</vt:lpstr>
      <vt:lpstr>Presentación de PowerPoint</vt:lpstr>
      <vt:lpstr>EXPLORACIÓN FÍSICA</vt:lpstr>
      <vt:lpstr>REFLEJO VESTIBULOESPINAL</vt:lpstr>
      <vt:lpstr>PRUEBAS COMPLEMENTARIAS</vt:lpstr>
      <vt:lpstr>ÍNDICE</vt:lpstr>
      <vt:lpstr>Presentación de PowerPoint</vt:lpstr>
      <vt:lpstr>TRATAMIENTO FARMACOLÓGICO EN CRISIS AGUDA</vt:lpstr>
      <vt:lpstr>TRATAMIENTO FARMACOLÓGICO EN CRISIS AGUDA</vt:lpstr>
      <vt:lpstr>TRATAMIENTO FARMACOLÓGICO EN CRISIS AGUDA</vt:lpstr>
      <vt:lpstr>Presentación de PowerPoint</vt:lpstr>
      <vt:lpstr>MUCHAS GRACIAS  </vt:lpstr>
      <vt:lpstr>BIBLIOGRAFÍA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SEMIOLOGÍA EN DERMATOLOGÍA</dc:title>
  <dc:creator>Alberto Fernández-Conde Catalá</dc:creator>
  <cp:lastModifiedBy>Alberto Fernández-Conde Catalá</cp:lastModifiedBy>
  <cp:revision>124</cp:revision>
  <dcterms:created xsi:type="dcterms:W3CDTF">2022-02-10T11:43:15Z</dcterms:created>
  <dcterms:modified xsi:type="dcterms:W3CDTF">2022-05-31T22:25:49Z</dcterms:modified>
</cp:coreProperties>
</file>